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78" r:id="rId5"/>
    <p:sldId id="283" r:id="rId6"/>
    <p:sldId id="259" r:id="rId7"/>
    <p:sldId id="260" r:id="rId8"/>
    <p:sldId id="284" r:id="rId9"/>
    <p:sldId id="266" r:id="rId10"/>
    <p:sldId id="279" r:id="rId11"/>
    <p:sldId id="262" r:id="rId12"/>
    <p:sldId id="263" r:id="rId13"/>
    <p:sldId id="281" r:id="rId14"/>
    <p:sldId id="265" r:id="rId15"/>
    <p:sldId id="267" r:id="rId16"/>
    <p:sldId id="280" r:id="rId17"/>
    <p:sldId id="282" r:id="rId18"/>
    <p:sldId id="268" r:id="rId19"/>
    <p:sldId id="273" r:id="rId20"/>
    <p:sldId id="272" r:id="rId21"/>
    <p:sldId id="275" r:id="rId22"/>
    <p:sldId id="276" r:id="rId23"/>
    <p:sldId id="27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74756" autoAdjust="0"/>
  </p:normalViewPr>
  <p:slideViewPr>
    <p:cSldViewPr snapToObjects="1">
      <p:cViewPr varScale="1">
        <p:scale>
          <a:sx n="73" d="100"/>
          <a:sy n="73" d="100"/>
        </p:scale>
        <p:origin x="292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29DCDC-FC3D-1640-8D2A-01D839428F0B}" type="datetimeFigureOut">
              <a:rPr lang="en-US" smtClean="0"/>
              <a:pPr/>
              <a:t>9/1/16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342F83-FD49-6B40-AAE5-70893F1A0129}" type="slidenum">
              <a:rPr lang="en-US" smtClean="0"/>
              <a:pPr/>
              <a:t>‹#›</a:t>
            </a:fld>
            <a:endParaRPr lang="en-US"/>
          </a:p>
        </p:txBody>
      </p:sp>
    </p:spTree>
    <p:extLst>
      <p:ext uri="{BB962C8B-B14F-4D97-AF65-F5344CB8AC3E}">
        <p14:creationId xmlns:p14="http://schemas.microsoft.com/office/powerpoint/2010/main" val="19389872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www.dosits.org/audio/marinemammals/toothedwhales/spermwhale/"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www.dosits.org/audio/marinemammals/toothedwhales/commondolphin/"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https://www.youtube.com/watch?v=XUXh-X1iveU</a:t>
            </a: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2</a:t>
            </a:fld>
            <a:endParaRPr lang="en-US"/>
          </a:p>
        </p:txBody>
      </p:sp>
    </p:spTree>
    <p:extLst>
      <p:ext uri="{BB962C8B-B14F-4D97-AF65-F5344CB8AC3E}">
        <p14:creationId xmlns:p14="http://schemas.microsoft.com/office/powerpoint/2010/main" val="780580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a:t>
            </a:r>
            <a:r>
              <a:rPr lang="en-US" baseline="0" dirty="0" smtClean="0"/>
              <a:t> from </a:t>
            </a:r>
            <a:r>
              <a:rPr lang="en-US" baseline="0" dirty="0" err="1" smtClean="0"/>
              <a:t>http://www.dosits.org/audio/marinemammals/toothedwhales/commondolphin/</a:t>
            </a:r>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11</a:t>
            </a:fld>
            <a:endParaRPr lang="en-US"/>
          </a:p>
        </p:txBody>
      </p:sp>
    </p:spTree>
    <p:extLst>
      <p:ext uri="{BB962C8B-B14F-4D97-AF65-F5344CB8AC3E}">
        <p14:creationId xmlns:p14="http://schemas.microsoft.com/office/powerpoint/2010/main" val="946901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from</a:t>
            </a:r>
            <a:r>
              <a:rPr lang="en-US" baseline="0" dirty="0" smtClean="0"/>
              <a:t>:  </a:t>
            </a:r>
            <a:r>
              <a:rPr lang="en-US" dirty="0" smtClean="0"/>
              <a:t>http://</a:t>
            </a:r>
            <a:r>
              <a:rPr lang="en-US" dirty="0" err="1" smtClean="0"/>
              <a:t>www.dosits.org/audio/marinemammals/toothedwhales/baiji</a:t>
            </a:r>
            <a:r>
              <a:rPr lang="en-US" dirty="0" smtClean="0"/>
              <a:t>/</a:t>
            </a:r>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12</a:t>
            </a:fld>
            <a:endParaRPr lang="en-US"/>
          </a:p>
        </p:txBody>
      </p:sp>
    </p:spTree>
    <p:extLst>
      <p:ext uri="{BB962C8B-B14F-4D97-AF65-F5344CB8AC3E}">
        <p14:creationId xmlns:p14="http://schemas.microsoft.com/office/powerpoint/2010/main" val="1723047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6 species of porpoises.</a:t>
            </a:r>
          </a:p>
          <a:p>
            <a:r>
              <a:rPr lang="en-US" dirty="0" smtClean="0"/>
              <a:t>All dolphins are porpoises, but orcas and beluga whales are also porpoises.</a:t>
            </a:r>
          </a:p>
          <a:p>
            <a:r>
              <a:rPr lang="en-US" dirty="0" smtClean="0"/>
              <a:t>Flipper, a bottle nosed dolphin, is the kind most people think of when they hear the word “dolphin”</a:t>
            </a:r>
          </a:p>
          <a:p>
            <a:endParaRPr lang="en-US" dirty="0" smtClean="0"/>
          </a:p>
          <a:p>
            <a:endParaRPr lang="en-US" dirty="0" smtClean="0"/>
          </a:p>
          <a:p>
            <a:r>
              <a:rPr lang="en-US" dirty="0" smtClean="0"/>
              <a:t>Photo Credit:  </a:t>
            </a:r>
          </a:p>
          <a:p>
            <a:r>
              <a:rPr lang="en-US" dirty="0" err="1" smtClean="0"/>
              <a:t>http://www.dosits.org/audio/marinemammals/toothedwhales/harborporpoise/</a:t>
            </a:r>
            <a:endParaRPr lang="en-US" dirty="0" smtClean="0"/>
          </a:p>
          <a:p>
            <a:r>
              <a:rPr lang="en-US" dirty="0" err="1" smtClean="0"/>
              <a:t>http://www.dosits.org/audio/marinemammals/toothedwhales/finlessporpoise/</a:t>
            </a:r>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13</a:t>
            </a:fld>
            <a:endParaRPr lang="en-US"/>
          </a:p>
        </p:txBody>
      </p:sp>
    </p:spTree>
    <p:extLst>
      <p:ext uri="{BB962C8B-B14F-4D97-AF65-F5344CB8AC3E}">
        <p14:creationId xmlns:p14="http://schemas.microsoft.com/office/powerpoint/2010/main" val="444537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Signature Whistle: This is a series of whistles (like a dolphin Morse code) distinct from any other member of the group. </a:t>
            </a:r>
          </a:p>
          <a:p>
            <a:r>
              <a:rPr lang="en-US" dirty="0" smtClean="0"/>
              <a:t>Compare this to how we recognize different people’s voices</a:t>
            </a:r>
          </a:p>
          <a:p>
            <a:endParaRPr lang="en-US" dirty="0" smtClean="0"/>
          </a:p>
          <a:p>
            <a:r>
              <a:rPr lang="en-US" dirty="0" smtClean="0"/>
              <a:t>Image Credit:</a:t>
            </a:r>
          </a:p>
          <a:p>
            <a:r>
              <a:rPr lang="en-US" dirty="0" err="1" smtClean="0"/>
              <a:t>http://www.digitaltrends.com/computing/translation-technology-may-let-humans-speak-with-dolphins/</a:t>
            </a:r>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14</a:t>
            </a:fld>
            <a:endParaRPr lang="en-US"/>
          </a:p>
        </p:txBody>
      </p:sp>
    </p:spTree>
    <p:extLst>
      <p:ext uri="{BB962C8B-B14F-4D97-AF65-F5344CB8AC3E}">
        <p14:creationId xmlns:p14="http://schemas.microsoft.com/office/powerpoint/2010/main" val="248087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p>
          <a:p>
            <a:r>
              <a:rPr lang="en-US" dirty="0" smtClean="0"/>
              <a:t>Echolocation refers to an ability that enables bats , dolphins and whales to essentially "see" with their ears by listening for echoes. </a:t>
            </a:r>
          </a:p>
          <a:p>
            <a:pPr lvl="1"/>
            <a:r>
              <a:rPr lang="en-US" dirty="0" smtClean="0"/>
              <a:t>They echolocate by producing clicking sounds and then receiving and interpreting the resulting echo.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smtClean="0"/>
              <a:t>Dolphins produce directional clicks in trains. Each click lasts about 50 to 128 microseconds.</a:t>
            </a:r>
          </a:p>
          <a:p>
            <a:pPr lvl="1"/>
            <a:endParaRPr lang="en-US" dirty="0" smtClean="0"/>
          </a:p>
          <a:p>
            <a:endParaRPr lang="en-US" dirty="0" smtClean="0"/>
          </a:p>
          <a:p>
            <a:r>
              <a:rPr lang="en-US" dirty="0" smtClean="0"/>
              <a:t>SONAR</a:t>
            </a:r>
            <a:r>
              <a:rPr lang="en-US" baseline="0" dirty="0" smtClean="0"/>
              <a:t> is just human echolocation</a:t>
            </a:r>
          </a:p>
          <a:p>
            <a:r>
              <a:rPr lang="en-US" b="1" dirty="0" smtClean="0"/>
              <a:t> </a:t>
            </a: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15</a:t>
            </a:fld>
            <a:endParaRPr lang="en-US"/>
          </a:p>
        </p:txBody>
      </p:sp>
    </p:spTree>
    <p:extLst>
      <p:ext uri="{BB962C8B-B14F-4D97-AF65-F5344CB8AC3E}">
        <p14:creationId xmlns:p14="http://schemas.microsoft.com/office/powerpoint/2010/main" val="1339038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credit:</a:t>
            </a:r>
            <a:r>
              <a:rPr lang="en-US" baseline="0" dirty="0" smtClean="0"/>
              <a:t> </a:t>
            </a:r>
          </a:p>
          <a:p>
            <a:r>
              <a:rPr lang="en-US" baseline="0" dirty="0" err="1" smtClean="0"/>
              <a:t>http://www.dosits.org/audio/marinemammals/toothedwhales/commondolphin/</a:t>
            </a:r>
            <a:endParaRPr lang="en-US" baseline="0" dirty="0" smtClean="0"/>
          </a:p>
          <a:p>
            <a:r>
              <a:rPr lang="en-US" dirty="0" err="1" smtClean="0"/>
              <a:t>http://www.exploresound.org/Home/Acoustics-Celebs/Cindy-Moss.aspx</a:t>
            </a:r>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16</a:t>
            </a:fld>
            <a:endParaRPr lang="en-US"/>
          </a:p>
        </p:txBody>
      </p:sp>
    </p:spTree>
    <p:extLst>
      <p:ext uri="{BB962C8B-B14F-4D97-AF65-F5344CB8AC3E}">
        <p14:creationId xmlns:p14="http://schemas.microsoft.com/office/powerpoint/2010/main" val="1739218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17</a:t>
            </a:fld>
            <a:endParaRPr lang="en-US"/>
          </a:p>
        </p:txBody>
      </p:sp>
    </p:spTree>
    <p:extLst>
      <p:ext uri="{BB962C8B-B14F-4D97-AF65-F5344CB8AC3E}">
        <p14:creationId xmlns:p14="http://schemas.microsoft.com/office/powerpoint/2010/main" val="1642149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http://www.dosits.org/audio/marinemammals/toothedwhales/spermwhale/</a:t>
            </a:r>
            <a:endParaRPr lang="en-US" dirty="0" smtClean="0"/>
          </a:p>
          <a:p>
            <a:pPr lvl="1"/>
            <a:r>
              <a:rPr lang="en-US" dirty="0" smtClean="0"/>
              <a:t>Scroll down to Sperm Whale Removing Fish from Line</a:t>
            </a:r>
            <a:endParaRPr lang="en-US" b="1" dirty="0" smtClean="0"/>
          </a:p>
          <a:p>
            <a:endParaRPr lang="en-US" b="1" dirty="0" smtClean="0"/>
          </a:p>
          <a:p>
            <a:r>
              <a:rPr lang="en-US" b="1" dirty="0" smtClean="0"/>
              <a:t>You</a:t>
            </a:r>
            <a:r>
              <a:rPr lang="en-US" b="1" baseline="0" dirty="0" smtClean="0"/>
              <a:t> may need to play this video more than once.  Help students understand that the clicks get faster as the whale gets closer (to narrow location) and the whale can clearly see, but he also using echolocation in addition.  (Notes:  The video camera is on the bottom of the fishing line looking up.  The whale isn’t stuck, he’s just holding on with his teeth.)</a:t>
            </a:r>
            <a:endParaRPr lang="en-US" b="1"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18</a:t>
            </a:fld>
            <a:endParaRPr lang="en-US"/>
          </a:p>
        </p:txBody>
      </p:sp>
    </p:spTree>
    <p:extLst>
      <p:ext uri="{BB962C8B-B14F-4D97-AF65-F5344CB8AC3E}">
        <p14:creationId xmlns:p14="http://schemas.microsoft.com/office/powerpoint/2010/main" val="148916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Trains</a:t>
            </a:r>
          </a:p>
          <a:p>
            <a:r>
              <a:rPr lang="en-US" dirty="0" smtClean="0"/>
              <a:t>The click trains pass through the melon  (the rounded region of a dolphin's forehead), which consists of lipids (fats). </a:t>
            </a:r>
          </a:p>
          <a:p>
            <a:r>
              <a:rPr lang="en-US" dirty="0" smtClean="0"/>
              <a:t>The melon acts as an acoustical lens to focus these sound waves into a beam, which is projected forward into water in front of the animal.</a:t>
            </a:r>
          </a:p>
          <a:p>
            <a:endParaRPr lang="en-US" dirty="0" smtClean="0"/>
          </a:p>
          <a:p>
            <a:r>
              <a:rPr lang="en-US" b="1" dirty="0" smtClean="0"/>
              <a:t>Detailed Information</a:t>
            </a:r>
          </a:p>
          <a:p>
            <a:r>
              <a:rPr lang="en-US" dirty="0" smtClean="0"/>
              <a:t>The major areas of sound reception are the fat-filled cavities of the lower jaw bones. Sounds are received and conducted through the lower jaw to the middle ear, inner ear, and then to hearing centers in the brain via the auditory nerve.</a:t>
            </a:r>
          </a:p>
          <a:p>
            <a:endParaRPr lang="en-US" dirty="0" smtClean="0"/>
          </a:p>
          <a:p>
            <a:r>
              <a:rPr lang="en-US" dirty="0" smtClean="0"/>
              <a:t>The brain receives the sound waves in the form of nerve impulses, which relay the messages of sound and enable the dolphin to interpret the sound's meaning.</a:t>
            </a:r>
          </a:p>
          <a:p>
            <a:endParaRPr lang="en-US" dirty="0" smtClean="0"/>
          </a:p>
          <a:p>
            <a:r>
              <a:rPr lang="en-US" dirty="0" smtClean="0"/>
              <a:t>By this complex system of echolocation, dolphins and whales can determine size, shape, speed, distance, direction, and even some of the internal structure of objects in the water.</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Bottlenose dolphins are able to learn and later recognize the echo signatures returned by preferred prey species. </a:t>
            </a: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19</a:t>
            </a:fld>
            <a:endParaRPr lang="en-US"/>
          </a:p>
        </p:txBody>
      </p:sp>
    </p:spTree>
    <p:extLst>
      <p:ext uri="{BB962C8B-B14F-4D97-AF65-F5344CB8AC3E}">
        <p14:creationId xmlns:p14="http://schemas.microsoft.com/office/powerpoint/2010/main" val="1014964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High </a:t>
            </a:r>
            <a:r>
              <a:rPr lang="en-US" sz="1200" dirty="0" smtClean="0"/>
              <a:t>frequency sounds don't travel far in water. </a:t>
            </a:r>
          </a:p>
          <a:p>
            <a:r>
              <a:rPr lang="en-US" sz="1200" dirty="0" smtClean="0"/>
              <a:t>Low frequency sounds travel farther because of their longer wavelength and greater energy. </a:t>
            </a:r>
          </a:p>
          <a:p>
            <a:r>
              <a:rPr lang="en-US" sz="1200" dirty="0" smtClean="0"/>
              <a:t>Echolocation is most effective at close to intermediate range because dolphins and whales use high frequency sounds.  </a:t>
            </a:r>
          </a:p>
          <a:p>
            <a:r>
              <a:rPr lang="en-US" sz="1200" dirty="0" smtClean="0"/>
              <a:t>Their range is about 5-200 meters for targets 5-15 centimeters in length</a:t>
            </a:r>
          </a:p>
          <a:p>
            <a:r>
              <a:rPr lang="en-US" sz="1200" dirty="0" smtClean="0">
                <a:uFill>
                  <a:solidFill>
                    <a:srgbClr val="FF0000"/>
                  </a:solidFill>
                </a:uFill>
              </a:rPr>
              <a:t>This would be like clearly identifying a banana from 2 football fields away.</a:t>
            </a:r>
            <a:r>
              <a:rPr lang="en-US" sz="1200" dirty="0" smtClean="0"/>
              <a:t> </a:t>
            </a:r>
            <a:endParaRPr lang="en-US" sz="1200" b="0" u="none" dirty="0" smtClean="0">
              <a:solidFill>
                <a:srgbClr val="FF6600"/>
              </a:solidFill>
              <a:uFill>
                <a:solidFill>
                  <a:srgbClr val="FF0000"/>
                </a:solidFill>
              </a:uFill>
            </a:endParaRPr>
          </a:p>
          <a:p>
            <a:endParaRPr lang="en-US" sz="1200" b="1" u="sng" dirty="0" smtClean="0">
              <a:solidFill>
                <a:srgbClr val="FF6600"/>
              </a:solidFill>
              <a:uFill>
                <a:solidFill>
                  <a:srgbClr val="FF0000"/>
                </a:solidFill>
              </a:uFill>
            </a:endParaRPr>
          </a:p>
          <a:p>
            <a:endParaRPr lang="en-US" sz="1200" b="1" u="sng" dirty="0" smtClean="0">
              <a:solidFill>
                <a:srgbClr val="FF6600"/>
              </a:solidFill>
              <a:uFill>
                <a:solidFill>
                  <a:srgbClr val="FF0000"/>
                </a:solidFill>
              </a:uFill>
            </a:endParaRPr>
          </a:p>
          <a:p>
            <a:r>
              <a:rPr lang="en-US" sz="1200" b="0" u="none" dirty="0" smtClean="0">
                <a:solidFill>
                  <a:srgbClr val="FF6600"/>
                </a:solidFill>
                <a:uFill>
                  <a:solidFill>
                    <a:srgbClr val="FF0000"/>
                  </a:solidFill>
                </a:uFill>
              </a:rPr>
              <a:t>Image</a:t>
            </a:r>
            <a:r>
              <a:rPr lang="en-US" sz="1200" b="0" u="none" baseline="0" dirty="0" smtClean="0">
                <a:solidFill>
                  <a:srgbClr val="FF6600"/>
                </a:solidFill>
                <a:uFill>
                  <a:solidFill>
                    <a:srgbClr val="FF0000"/>
                  </a:solidFill>
                </a:uFill>
              </a:rPr>
              <a:t> Credit: </a:t>
            </a:r>
            <a:r>
              <a:rPr lang="en-US" sz="1200" b="0" u="none" dirty="0" err="1" smtClean="0">
                <a:solidFill>
                  <a:srgbClr val="FF6600"/>
                </a:solidFill>
                <a:uFill>
                  <a:solidFill>
                    <a:srgbClr val="FF0000"/>
                  </a:solidFill>
                </a:uFill>
              </a:rPr>
              <a:t>http://www.dolphins-world.com/Dolphin_Echolocation.html</a:t>
            </a:r>
            <a:endParaRPr lang="en-US" sz="1200" b="0" u="none" dirty="0" smtClean="0">
              <a:solidFill>
                <a:srgbClr val="FF6600"/>
              </a:solidFill>
              <a:uFill>
                <a:solidFill>
                  <a:srgbClr val="FF0000"/>
                </a:solidFill>
              </a:uFill>
            </a:endParaRP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20</a:t>
            </a:fld>
            <a:endParaRPr lang="en-US"/>
          </a:p>
        </p:txBody>
      </p:sp>
    </p:spTree>
    <p:extLst>
      <p:ext uri="{BB962C8B-B14F-4D97-AF65-F5344CB8AC3E}">
        <p14:creationId xmlns:p14="http://schemas.microsoft.com/office/powerpoint/2010/main" val="1053508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http://phet.colorado.edu/en/simulation/sound </a:t>
            </a:r>
          </a:p>
          <a:p>
            <a:r>
              <a:rPr lang="en-US" dirty="0" smtClean="0"/>
              <a:t>It’s </a:t>
            </a:r>
            <a:r>
              <a:rPr lang="en-US" dirty="0" smtClean="0"/>
              <a:t>best if all students have an opportunity</a:t>
            </a:r>
            <a:r>
              <a:rPr lang="en-US" baseline="0" dirty="0" smtClean="0"/>
              <a:t> to play with the website.  Show them, and then have them play with the simulation.</a:t>
            </a:r>
          </a:p>
          <a:p>
            <a:endParaRPr lang="en-US" baseline="0" dirty="0" smtClean="0"/>
          </a:p>
          <a:p>
            <a:endParaRPr lang="en-US" b="1"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3</a:t>
            </a:fld>
            <a:endParaRPr lang="en-US"/>
          </a:p>
        </p:txBody>
      </p:sp>
    </p:spTree>
    <p:extLst>
      <p:ext uri="{BB962C8B-B14F-4D97-AF65-F5344CB8AC3E}">
        <p14:creationId xmlns:p14="http://schemas.microsoft.com/office/powerpoint/2010/main" val="246393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Despite the effectiveness of echolocation, studies show that a visually-deprived dolphin takes more time to echolocate on an object than a dolphin using vision in tandem (at the same time) with echolocation.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www.batworld.org</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http://www.sentientdevelopments.com/2011/12/scientists-one-major-step-closer-to.html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21</a:t>
            </a:fld>
            <a:endParaRPr lang="en-US"/>
          </a:p>
        </p:txBody>
      </p:sp>
    </p:spTree>
    <p:extLst>
      <p:ext uri="{BB962C8B-B14F-4D97-AF65-F5344CB8AC3E}">
        <p14:creationId xmlns:p14="http://schemas.microsoft.com/office/powerpoint/2010/main" val="309866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3"/>
              </a:rPr>
              <a:t>http://www.dosits.org/audio/marinemammals/toothedwhales/commondolphin/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Go to the audio gallery again and choose “common dolphin” this time and listen to the two sound clips of the dolphins.</a:t>
            </a: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22</a:t>
            </a:fld>
            <a:endParaRPr lang="en-US"/>
          </a:p>
        </p:txBody>
      </p:sp>
    </p:spTree>
    <p:extLst>
      <p:ext uri="{BB962C8B-B14F-4D97-AF65-F5344CB8AC3E}">
        <p14:creationId xmlns:p14="http://schemas.microsoft.com/office/powerpoint/2010/main" val="276337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Dolphins produce non-verbal sounds by slapping a body part against the surface of the water, which makes both a sound and a splash. Tail or fluke slapping is also common.  </a:t>
            </a:r>
          </a:p>
          <a:p>
            <a:r>
              <a:rPr lang="en-US" dirty="0" err="1" smtClean="0"/>
              <a:t>Kerplunks</a:t>
            </a:r>
            <a:r>
              <a:rPr lang="en-US" dirty="0" smtClean="0"/>
              <a:t> are another non-vocal sound made by the tail. Other parts of the body used to produce noise in a slapping manner are pectoral fins and the whole body. </a:t>
            </a:r>
          </a:p>
          <a:p>
            <a:r>
              <a:rPr lang="en-US" dirty="0" smtClean="0"/>
              <a:t>Finally, jaw claps are made either above or underwater.</a:t>
            </a:r>
          </a:p>
          <a:p>
            <a:endParaRPr lang="en-US" dirty="0" smtClean="0"/>
          </a:p>
          <a:p>
            <a:r>
              <a:rPr lang="en-US" dirty="0" smtClean="0"/>
              <a:t>Image</a:t>
            </a:r>
            <a:r>
              <a:rPr lang="en-US" baseline="0" dirty="0" smtClean="0"/>
              <a:t> Credit:</a:t>
            </a:r>
          </a:p>
          <a:p>
            <a:r>
              <a:rPr lang="en-US" dirty="0" smtClean="0"/>
              <a:t>http://janetbaxterphotography.co.uk/p883424850/h306A393A#h306a393a</a:t>
            </a: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23</a:t>
            </a:fld>
            <a:endParaRPr lang="en-US"/>
          </a:p>
        </p:txBody>
      </p:sp>
    </p:spTree>
    <p:extLst>
      <p:ext uri="{BB962C8B-B14F-4D97-AF65-F5344CB8AC3E}">
        <p14:creationId xmlns:p14="http://schemas.microsoft.com/office/powerpoint/2010/main" val="1543994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4</a:t>
            </a:fld>
            <a:endParaRPr lang="en-US"/>
          </a:p>
        </p:txBody>
      </p:sp>
    </p:spTree>
    <p:extLst>
      <p:ext uri="{BB962C8B-B14F-4D97-AF65-F5344CB8AC3E}">
        <p14:creationId xmlns:p14="http://schemas.microsoft.com/office/powerpoint/2010/main" val="787301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credit: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http://www.fi.edu/fellows/fellow2/apr99/sounduse.html</a:t>
            </a: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5</a:t>
            </a:fld>
            <a:endParaRPr lang="en-US"/>
          </a:p>
        </p:txBody>
      </p:sp>
    </p:spTree>
    <p:extLst>
      <p:ext uri="{BB962C8B-B14F-4D97-AF65-F5344CB8AC3E}">
        <p14:creationId xmlns:p14="http://schemas.microsoft.com/office/powerpoint/2010/main" val="1530821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scientists know how fast sound travels…</a:t>
            </a:r>
          </a:p>
          <a:p>
            <a:pPr lvl="1"/>
            <a:r>
              <a:rPr lang="en-US" dirty="0" smtClean="0"/>
              <a:t>They send out a sound and then wait for it to come back.  </a:t>
            </a:r>
          </a:p>
          <a:p>
            <a:pPr lvl="1"/>
            <a:r>
              <a:rPr lang="en-US" dirty="0" smtClean="0"/>
              <a:t>The time it takes to come back tells them how far away objects are. </a:t>
            </a:r>
          </a:p>
          <a:p>
            <a:pPr lvl="1"/>
            <a:r>
              <a:rPr lang="en-US" dirty="0" smtClean="0"/>
              <a:t>They need to send lots of sounds in very specific directions and then they can tell not only how far away, but where and how big the objects are.</a:t>
            </a:r>
          </a:p>
          <a:p>
            <a:endParaRPr lang="en-US" dirty="0" smtClean="0"/>
          </a:p>
          <a:p>
            <a:r>
              <a:rPr lang="en-US" dirty="0" smtClean="0"/>
              <a:t>Image credit:</a:t>
            </a:r>
          </a:p>
          <a:p>
            <a:r>
              <a:rPr lang="en-US" dirty="0" smtClean="0"/>
              <a:t>http://</a:t>
            </a:r>
            <a:r>
              <a:rPr lang="en-US" dirty="0" err="1" smtClean="0"/>
              <a:t>images.yourdictionary.com</a:t>
            </a:r>
            <a:r>
              <a:rPr lang="en-US" dirty="0" smtClean="0"/>
              <a:t>/sonar</a:t>
            </a: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6</a:t>
            </a:fld>
            <a:endParaRPr lang="en-US"/>
          </a:p>
        </p:txBody>
      </p:sp>
    </p:spTree>
    <p:extLst>
      <p:ext uri="{BB962C8B-B14F-4D97-AF65-F5344CB8AC3E}">
        <p14:creationId xmlns:p14="http://schemas.microsoft.com/office/powerpoint/2010/main" val="166887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Watch the video at </a:t>
            </a:r>
            <a:r>
              <a:rPr lang="en-US" u="sng" dirty="0" smtClean="0"/>
              <a:t>http://www.dosits.org/audio/interactive/#/50 </a:t>
            </a:r>
            <a:endParaRPr lang="en-US" dirty="0" smtClean="0"/>
          </a:p>
          <a:p>
            <a:pPr lvl="1"/>
            <a:r>
              <a:rPr lang="en-US" dirty="0" smtClean="0"/>
              <a:t>chose “Audio Gallery”, choose Humpback Whale, scroll down to the video of humpback whales off the coast of Hawaii. </a:t>
            </a:r>
          </a:p>
          <a:p>
            <a:endParaRPr lang="en-US" b="1" baseline="0" dirty="0" smtClean="0"/>
          </a:p>
          <a:p>
            <a:endParaRPr lang="en-US" b="1" baseline="0" dirty="0" smtClean="0"/>
          </a:p>
          <a:p>
            <a:r>
              <a:rPr lang="en-US" b="1" baseline="0" dirty="0" smtClean="0"/>
              <a:t>After watching the video and asking the question, show the video again to ensure everyone understands</a:t>
            </a:r>
          </a:p>
          <a:p>
            <a:endParaRPr lang="en-US" b="1" baseline="0" dirty="0" smtClean="0"/>
          </a:p>
          <a:p>
            <a:r>
              <a:rPr lang="en-US" b="1" baseline="0" dirty="0" smtClean="0"/>
              <a:t>You can always hear the whales, but it is difficult to see through the murky water.  The sound travels well through the water, but our eyes can’t pick up the images as clearly.</a:t>
            </a:r>
            <a:endParaRPr lang="en-US" b="1"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7</a:t>
            </a:fld>
            <a:endParaRPr lang="en-US"/>
          </a:p>
        </p:txBody>
      </p:sp>
    </p:spTree>
    <p:extLst>
      <p:ext uri="{BB962C8B-B14F-4D97-AF65-F5344CB8AC3E}">
        <p14:creationId xmlns:p14="http://schemas.microsoft.com/office/powerpoint/2010/main" val="520833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Scientists </a:t>
            </a:r>
            <a:r>
              <a:rPr lang="en-US" dirty="0" smtClean="0"/>
              <a:t>all agree that dolphins communicate with one another by using sounds and body language.</a:t>
            </a: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8</a:t>
            </a:fld>
            <a:endParaRPr lang="en-US"/>
          </a:p>
        </p:txBody>
      </p:sp>
    </p:spTree>
    <p:extLst>
      <p:ext uri="{BB962C8B-B14F-4D97-AF65-F5344CB8AC3E}">
        <p14:creationId xmlns:p14="http://schemas.microsoft.com/office/powerpoint/2010/main" val="509575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Dolphins and porpoises are the smallest toothed whales. </a:t>
            </a:r>
          </a:p>
          <a:p>
            <a:r>
              <a:rPr lang="en-US" dirty="0" smtClean="0"/>
              <a:t>Bottlenose dolphins, like Flipper the TV star, are the most familiar. </a:t>
            </a:r>
          </a:p>
          <a:p>
            <a:endParaRPr lang="en-US" dirty="0" smtClean="0"/>
          </a:p>
          <a:p>
            <a:r>
              <a:rPr lang="en-US" dirty="0" smtClean="0"/>
              <a:t>Photo credit:</a:t>
            </a:r>
          </a:p>
          <a:p>
            <a:r>
              <a:rPr lang="en-US" dirty="0" smtClean="0"/>
              <a:t>http://en.wikipedia.org/wiki/File:Bottlenose_Dolphin_KSC04pd0178.jpg</a:t>
            </a:r>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9</a:t>
            </a:fld>
            <a:endParaRPr lang="en-US"/>
          </a:p>
        </p:txBody>
      </p:sp>
    </p:spTree>
    <p:extLst>
      <p:ext uri="{BB962C8B-B14F-4D97-AF65-F5344CB8AC3E}">
        <p14:creationId xmlns:p14="http://schemas.microsoft.com/office/powerpoint/2010/main" val="264139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from:</a:t>
            </a:r>
          </a:p>
          <a:p>
            <a:r>
              <a:rPr lang="en-US" dirty="0" err="1" smtClean="0"/>
              <a:t>http://www.dosits.org/audio/marinemammals/toothedwhales/bottlenosedolphin/</a:t>
            </a:r>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10</a:t>
            </a:fld>
            <a:endParaRPr lang="en-US"/>
          </a:p>
        </p:txBody>
      </p:sp>
    </p:spTree>
    <p:extLst>
      <p:ext uri="{BB962C8B-B14F-4D97-AF65-F5344CB8AC3E}">
        <p14:creationId xmlns:p14="http://schemas.microsoft.com/office/powerpoint/2010/main" val="551525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2F29F2-D20B-7C48-9C5F-76B8A7489723}" type="datetimeFigureOut">
              <a:rPr lang="en-US" smtClean="0"/>
              <a:pPr/>
              <a:t>9/1/16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F29F2-D20B-7C48-9C5F-76B8A7489723}" type="datetimeFigureOut">
              <a:rPr lang="en-US" smtClean="0"/>
              <a:pPr/>
              <a:t>9/1/16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F29F2-D20B-7C48-9C5F-76B8A7489723}" type="datetimeFigureOut">
              <a:rPr lang="en-US" smtClean="0"/>
              <a:pPr/>
              <a:t>9/1/16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F29F2-D20B-7C48-9C5F-76B8A7489723}" type="datetimeFigureOut">
              <a:rPr lang="en-US" smtClean="0"/>
              <a:pPr/>
              <a:t>9/1/16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F29F2-D20B-7C48-9C5F-76B8A7489723}" type="datetimeFigureOut">
              <a:rPr lang="en-US" smtClean="0"/>
              <a:pPr/>
              <a:t>9/1/16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2F29F2-D20B-7C48-9C5F-76B8A7489723}" type="datetimeFigureOut">
              <a:rPr lang="en-US" smtClean="0"/>
              <a:pPr/>
              <a:t>9/1/16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2F29F2-D20B-7C48-9C5F-76B8A7489723}" type="datetimeFigureOut">
              <a:rPr lang="en-US" smtClean="0"/>
              <a:pPr/>
              <a:t>9/1/16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2F29F2-D20B-7C48-9C5F-76B8A7489723}" type="datetimeFigureOut">
              <a:rPr lang="en-US" smtClean="0"/>
              <a:pPr/>
              <a:t>9/1/16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F29F2-D20B-7C48-9C5F-76B8A7489723}" type="datetimeFigureOut">
              <a:rPr lang="en-US" smtClean="0"/>
              <a:pPr/>
              <a:t>9/1/16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F29F2-D20B-7C48-9C5F-76B8A7489723}" type="datetimeFigureOut">
              <a:rPr lang="en-US" smtClean="0"/>
              <a:pPr/>
              <a:t>9/1/16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F29F2-D20B-7C48-9C5F-76B8A7489723}" type="datetimeFigureOut">
              <a:rPr lang="en-US" smtClean="0"/>
              <a:pPr/>
              <a:t>9/1/16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F29F2-D20B-7C48-9C5F-76B8A7489723}" type="datetimeFigureOut">
              <a:rPr lang="en-US" smtClean="0"/>
              <a:pPr/>
              <a:t>9/1/16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95354-E8A6-5341-AAAA-0FA23AE1CA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hyperlink" Target="http://phet.colorado.edu" TargetMode="External"/><Relationship Id="rId4" Type="http://schemas.openxmlformats.org/officeDocument/2006/relationships/image" Target="../media/image2.png"/><Relationship Id="rId5" Type="http://schemas.openxmlformats.org/officeDocument/2006/relationships/image" Target="../media/image13.jpeg"/><Relationship Id="rId6"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hyperlink" Target="http://www.dosits.org/audio/marinemammals/toothedwhales/spermwhale/" TargetMode="External"/><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www.wideo.fr/video/iLyROoaft87F.html" TargetMode="External"/><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hyperlink" Target="http://www.dosits.org/audio/marinemammals/toothedwhales/commondolphin/" TargetMode="External"/><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hyperlink" Target="http://phet.colorado.edu/en/simulation/sound"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http://www.dosits.org/audio/interactive/"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Echolocation and Sonar</a:t>
            </a:r>
            <a:endParaRPr lang="en-US" dirty="0"/>
          </a:p>
        </p:txBody>
      </p:sp>
      <p:sp>
        <p:nvSpPr>
          <p:cNvPr id="4" name="Subtitle 3"/>
          <p:cNvSpPr>
            <a:spLocks noGrp="1"/>
          </p:cNvSpPr>
          <p:nvPr>
            <p:ph type="subTitle" idx="1"/>
          </p:nvPr>
        </p:nvSpPr>
        <p:spPr/>
        <p:txBody>
          <a:bodyPr/>
          <a:lstStyle/>
          <a:p>
            <a:r>
              <a:rPr lang="en-US" dirty="0" smtClean="0"/>
              <a:t>How Dolphins Use Sound</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Bottlenose Dolphin</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descr="bottleright.jpg"/>
          <p:cNvPicPr>
            <a:picLocks noChangeAspect="1"/>
          </p:cNvPicPr>
          <p:nvPr/>
        </p:nvPicPr>
        <p:blipFill>
          <a:blip r:embed="rId3"/>
          <a:stretch>
            <a:fillRect/>
          </a:stretch>
        </p:blipFill>
        <p:spPr>
          <a:xfrm>
            <a:off x="1447800" y="1204102"/>
            <a:ext cx="6400800" cy="556097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Oceanic Dolphins</a:t>
            </a:r>
            <a:endParaRPr lang="en-US" dirty="0"/>
          </a:p>
        </p:txBody>
      </p:sp>
      <p:sp>
        <p:nvSpPr>
          <p:cNvPr id="3" name="Content Placeholder 2"/>
          <p:cNvSpPr>
            <a:spLocks noGrp="1"/>
          </p:cNvSpPr>
          <p:nvPr>
            <p:ph idx="1"/>
          </p:nvPr>
        </p:nvSpPr>
        <p:spPr/>
        <p:txBody>
          <a:bodyPr/>
          <a:lstStyle/>
          <a:p>
            <a:r>
              <a:rPr lang="en-US" dirty="0" smtClean="0"/>
              <a:t>Including orcas and pilot whales, there are 32 species  of oceanic dolphins</a:t>
            </a:r>
            <a:endParaRPr lang="en-US" dirty="0"/>
          </a:p>
        </p:txBody>
      </p:sp>
      <p:pic>
        <p:nvPicPr>
          <p:cNvPr id="4" name="Picture 3" descr="commright.jpg"/>
          <p:cNvPicPr>
            <a:picLocks noChangeAspect="1"/>
          </p:cNvPicPr>
          <p:nvPr/>
        </p:nvPicPr>
        <p:blipFill>
          <a:blip r:embed="rId3"/>
          <a:stretch>
            <a:fillRect/>
          </a:stretch>
        </p:blipFill>
        <p:spPr>
          <a:xfrm>
            <a:off x="2209800" y="2743200"/>
            <a:ext cx="4546600" cy="320328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River Dolphins</a:t>
            </a:r>
            <a:endParaRPr lang="en-US" dirty="0"/>
          </a:p>
        </p:txBody>
      </p:sp>
      <p:sp>
        <p:nvSpPr>
          <p:cNvPr id="3" name="Content Placeholder 2"/>
          <p:cNvSpPr>
            <a:spLocks noGrp="1"/>
          </p:cNvSpPr>
          <p:nvPr>
            <p:ph idx="1"/>
          </p:nvPr>
        </p:nvSpPr>
        <p:spPr>
          <a:xfrm>
            <a:off x="457200" y="808038"/>
            <a:ext cx="8229600" cy="715962"/>
          </a:xfrm>
        </p:spPr>
        <p:txBody>
          <a:bodyPr/>
          <a:lstStyle/>
          <a:p>
            <a:r>
              <a:rPr lang="en-US" dirty="0" smtClean="0"/>
              <a:t>There are 5 species of river dolphins</a:t>
            </a:r>
          </a:p>
        </p:txBody>
      </p:sp>
      <p:pic>
        <p:nvPicPr>
          <p:cNvPr id="4" name="Picture 3" descr="Baiji1.jpg"/>
          <p:cNvPicPr>
            <a:picLocks noChangeAspect="1"/>
          </p:cNvPicPr>
          <p:nvPr/>
        </p:nvPicPr>
        <p:blipFill>
          <a:blip r:embed="rId3"/>
          <a:stretch>
            <a:fillRect/>
          </a:stretch>
        </p:blipFill>
        <p:spPr>
          <a:xfrm>
            <a:off x="990600" y="1524000"/>
            <a:ext cx="6934200" cy="5151916"/>
          </a:xfrm>
          <a:prstGeom prst="rect">
            <a:avLst/>
          </a:prstGeom>
        </p:spPr>
      </p:pic>
      <p:sp>
        <p:nvSpPr>
          <p:cNvPr id="5" name="TextBox 4"/>
          <p:cNvSpPr txBox="1"/>
          <p:nvPr/>
        </p:nvSpPr>
        <p:spPr>
          <a:xfrm>
            <a:off x="990600" y="5943600"/>
            <a:ext cx="4114800" cy="738664"/>
          </a:xfrm>
          <a:prstGeom prst="rect">
            <a:avLst/>
          </a:prstGeom>
          <a:noFill/>
        </p:spPr>
        <p:txBody>
          <a:bodyPr wrap="square" rtlCol="0">
            <a:spAutoFit/>
          </a:bodyPr>
          <a:lstStyle/>
          <a:p>
            <a:r>
              <a:rPr lang="en-US" sz="2400" dirty="0" err="1" smtClean="0">
                <a:solidFill>
                  <a:schemeClr val="bg1"/>
                </a:solidFill>
              </a:rPr>
              <a:t>Baiji</a:t>
            </a:r>
            <a:r>
              <a:rPr lang="en-US" sz="2400" dirty="0" smtClean="0">
                <a:solidFill>
                  <a:schemeClr val="bg1"/>
                </a:solidFill>
              </a:rPr>
              <a:t>, or </a:t>
            </a:r>
            <a:r>
              <a:rPr lang="en-US" sz="2400" dirty="0" err="1" smtClean="0">
                <a:solidFill>
                  <a:schemeClr val="bg1"/>
                </a:solidFill>
              </a:rPr>
              <a:t>Yangzte</a:t>
            </a:r>
            <a:r>
              <a:rPr lang="en-US" sz="2400" dirty="0" smtClean="0">
                <a:solidFill>
                  <a:schemeClr val="bg1"/>
                </a:solidFill>
              </a:rPr>
              <a:t> River Dolphin</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Porpoise</a:t>
            </a:r>
            <a:endParaRPr lang="en-US" dirty="0"/>
          </a:p>
        </p:txBody>
      </p:sp>
      <p:pic>
        <p:nvPicPr>
          <p:cNvPr id="7" name="Content Placeholder 6" descr="finless_porpoise_of_the_yangtze_river__xiaoqiang_wang_5001.jpg"/>
          <p:cNvPicPr>
            <a:picLocks noGrp="1" noChangeAspect="1"/>
          </p:cNvPicPr>
          <p:nvPr>
            <p:ph sz="half" idx="1"/>
          </p:nvPr>
        </p:nvPicPr>
        <p:blipFill>
          <a:blip r:embed="rId3"/>
          <a:srcRect t="-35417" b="-35417"/>
          <a:stretch>
            <a:fillRect/>
          </a:stretch>
        </p:blipFill>
        <p:spPr>
          <a:xfrm>
            <a:off x="228600" y="-59038"/>
            <a:ext cx="6172200" cy="6917038"/>
          </a:xfrm>
        </p:spPr>
      </p:pic>
      <p:pic>
        <p:nvPicPr>
          <p:cNvPr id="8" name="Content Placeholder 7" descr="ArFriedlandarHarborPorpoise_fromNOAA.jpg"/>
          <p:cNvPicPr>
            <a:picLocks noGrp="1" noChangeAspect="1"/>
          </p:cNvPicPr>
          <p:nvPr>
            <p:ph sz="half" idx="2"/>
          </p:nvPr>
        </p:nvPicPr>
        <p:blipFill>
          <a:blip r:embed="rId4"/>
          <a:srcRect t="-33194" b="-33194"/>
          <a:stretch>
            <a:fillRect/>
          </a:stretch>
        </p:blipFill>
        <p:spPr>
          <a:xfrm>
            <a:off x="4191000" y="2387854"/>
            <a:ext cx="4648200" cy="5209127"/>
          </a:xfrm>
        </p:spPr>
      </p:pic>
      <p:sp>
        <p:nvSpPr>
          <p:cNvPr id="10" name="TextBox 9"/>
          <p:cNvSpPr txBox="1"/>
          <p:nvPr/>
        </p:nvSpPr>
        <p:spPr>
          <a:xfrm>
            <a:off x="457200" y="4191000"/>
            <a:ext cx="2971800" cy="461665"/>
          </a:xfrm>
          <a:prstGeom prst="rect">
            <a:avLst/>
          </a:prstGeom>
          <a:noFill/>
        </p:spPr>
        <p:txBody>
          <a:bodyPr wrap="square" rtlCol="0">
            <a:spAutoFit/>
          </a:bodyPr>
          <a:lstStyle/>
          <a:p>
            <a:r>
              <a:rPr lang="en-US" sz="2400" dirty="0" smtClean="0"/>
              <a:t>Finless Porpoise</a:t>
            </a:r>
            <a:endParaRPr lang="en-US" sz="2400" dirty="0"/>
          </a:p>
        </p:txBody>
      </p:sp>
      <p:sp>
        <p:nvSpPr>
          <p:cNvPr id="11" name="TextBox 10"/>
          <p:cNvSpPr txBox="1"/>
          <p:nvPr/>
        </p:nvSpPr>
        <p:spPr>
          <a:xfrm>
            <a:off x="4495800" y="5917645"/>
            <a:ext cx="2971800" cy="461665"/>
          </a:xfrm>
          <a:prstGeom prst="rect">
            <a:avLst/>
          </a:prstGeom>
          <a:noFill/>
        </p:spPr>
        <p:txBody>
          <a:bodyPr wrap="square" rtlCol="0">
            <a:spAutoFit/>
          </a:bodyPr>
          <a:lstStyle/>
          <a:p>
            <a:r>
              <a:rPr lang="en-US" sz="2400" dirty="0" smtClean="0"/>
              <a:t>Harbor Porpoise</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Dolphin Communication</a:t>
            </a:r>
            <a:endParaRPr lang="en-US" dirty="0"/>
          </a:p>
        </p:txBody>
      </p:sp>
      <p:sp>
        <p:nvSpPr>
          <p:cNvPr id="3" name="Content Placeholder 2"/>
          <p:cNvSpPr>
            <a:spLocks noGrp="1"/>
          </p:cNvSpPr>
          <p:nvPr>
            <p:ph idx="1"/>
          </p:nvPr>
        </p:nvSpPr>
        <p:spPr>
          <a:xfrm>
            <a:off x="457200" y="1219200"/>
            <a:ext cx="8229600" cy="4525963"/>
          </a:xfrm>
        </p:spPr>
        <p:txBody>
          <a:bodyPr>
            <a:normAutofit/>
          </a:bodyPr>
          <a:lstStyle/>
          <a:p>
            <a:r>
              <a:rPr lang="en-US" b="1" dirty="0"/>
              <a:t>Clicks</a:t>
            </a:r>
            <a:r>
              <a:rPr lang="en-US" dirty="0"/>
              <a:t> and </a:t>
            </a:r>
            <a:r>
              <a:rPr lang="en-US" b="1" dirty="0"/>
              <a:t>whistles</a:t>
            </a:r>
            <a:r>
              <a:rPr lang="en-US" dirty="0"/>
              <a:t> are the two main types of dolphin vocalization.</a:t>
            </a:r>
            <a:r>
              <a:rPr lang="en-US" dirty="0" smtClean="0"/>
              <a:t> </a:t>
            </a:r>
          </a:p>
          <a:p>
            <a:r>
              <a:rPr lang="en-US" dirty="0" smtClean="0"/>
              <a:t>Each dolphin </a:t>
            </a:r>
            <a:r>
              <a:rPr lang="en-US" dirty="0"/>
              <a:t>has its own</a:t>
            </a:r>
            <a:r>
              <a:rPr lang="en-US" dirty="0" smtClean="0"/>
              <a:t> “signature whistle” </a:t>
            </a:r>
          </a:p>
          <a:p>
            <a:r>
              <a:rPr lang="en-US" dirty="0" smtClean="0"/>
              <a:t>Dolphins recognize each others’ whistles</a:t>
            </a:r>
          </a:p>
          <a:p>
            <a:endParaRPr lang="en-US" dirty="0"/>
          </a:p>
        </p:txBody>
      </p:sp>
      <p:pic>
        <p:nvPicPr>
          <p:cNvPr id="4" name="Picture 3" descr="Dolphins-talk-language-650x487.jpg"/>
          <p:cNvPicPr>
            <a:picLocks noChangeAspect="1"/>
          </p:cNvPicPr>
          <p:nvPr/>
        </p:nvPicPr>
        <p:blipFill>
          <a:blip r:embed="rId3"/>
          <a:stretch>
            <a:fillRect/>
          </a:stretch>
        </p:blipFill>
        <p:spPr>
          <a:xfrm>
            <a:off x="2133600" y="3657600"/>
            <a:ext cx="3962400" cy="296875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Echolocation</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r>
              <a:rPr lang="en-US" dirty="0"/>
              <a:t>Some dolphins use </a:t>
            </a:r>
            <a:r>
              <a:rPr lang="en-US" b="1" dirty="0"/>
              <a:t>echolocation</a:t>
            </a:r>
            <a:r>
              <a:rPr lang="en-US" dirty="0"/>
              <a:t> to help them find and capture food. </a:t>
            </a:r>
            <a:endParaRPr lang="en-US" dirty="0" smtClean="0"/>
          </a:p>
          <a:p>
            <a:endParaRPr lang="en-US" u="sng" dirty="0" smtClean="0"/>
          </a:p>
          <a:p>
            <a:endParaRPr lang="en-US" u="sng" dirty="0" smtClean="0"/>
          </a:p>
          <a:p>
            <a:endParaRPr lang="en-US" u="sng" dirty="0" smtClean="0"/>
          </a:p>
          <a:p>
            <a:endParaRPr lang="en-US" u="sng" dirty="0" smtClean="0"/>
          </a:p>
          <a:p>
            <a:endParaRPr lang="en-US" u="sng" dirty="0" smtClean="0"/>
          </a:p>
          <a:p>
            <a:endParaRPr lang="en-US" u="sng" dirty="0" smtClean="0"/>
          </a:p>
          <a:p>
            <a:r>
              <a:rPr lang="en-US" u="sng" dirty="0" smtClean="0"/>
              <a:t>Echolocation </a:t>
            </a:r>
            <a:r>
              <a:rPr lang="en-US" u="sng" dirty="0"/>
              <a:t>is Nature’s Sonar</a:t>
            </a:r>
            <a:r>
              <a:rPr lang="en-US" u="sng" dirty="0" smtClean="0"/>
              <a:t>.</a:t>
            </a:r>
            <a:endParaRPr lang="en-US" dirty="0" smtClean="0"/>
          </a:p>
          <a:p>
            <a:endParaRPr lang="en-US" dirty="0"/>
          </a:p>
        </p:txBody>
      </p:sp>
      <p:pic>
        <p:nvPicPr>
          <p:cNvPr id="5" name="Picture 4" descr="echolocation.jpg"/>
          <p:cNvPicPr>
            <a:picLocks noChangeAspect="1"/>
          </p:cNvPicPr>
          <p:nvPr/>
        </p:nvPicPr>
        <p:blipFill>
          <a:blip r:embed="rId3"/>
          <a:stretch>
            <a:fillRect/>
          </a:stretch>
        </p:blipFill>
        <p:spPr>
          <a:xfrm>
            <a:off x="1447800" y="2362200"/>
            <a:ext cx="5334000" cy="326440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Animals That Use Echolocation</a:t>
            </a:r>
            <a:endParaRPr lang="en-US" dirty="0"/>
          </a:p>
        </p:txBody>
      </p:sp>
      <p:pic>
        <p:nvPicPr>
          <p:cNvPr id="7" name="Content Placeholder 6" descr="commleft.jpg"/>
          <p:cNvPicPr>
            <a:picLocks noGrp="1" noChangeAspect="1"/>
          </p:cNvPicPr>
          <p:nvPr>
            <p:ph sz="half" idx="1"/>
          </p:nvPr>
        </p:nvPicPr>
        <p:blipFill>
          <a:blip r:embed="rId3"/>
          <a:srcRect t="-34231" b="-34231"/>
          <a:stretch>
            <a:fillRect/>
          </a:stretch>
        </p:blipFill>
        <p:spPr>
          <a:xfrm>
            <a:off x="381000" y="475650"/>
            <a:ext cx="4267200" cy="4782150"/>
          </a:xfrm>
        </p:spPr>
      </p:pic>
      <p:pic>
        <p:nvPicPr>
          <p:cNvPr id="6" name="Content Placeholder 5" descr="cindy-moss-now-(1).jpg.jpg"/>
          <p:cNvPicPr>
            <a:picLocks noGrp="1" noChangeAspect="1"/>
          </p:cNvPicPr>
          <p:nvPr>
            <p:ph sz="half" idx="2"/>
          </p:nvPr>
        </p:nvPicPr>
        <p:blipFill>
          <a:blip r:embed="rId4"/>
          <a:srcRect t="-24712" b="-24712"/>
          <a:stretch>
            <a:fillRect/>
          </a:stretch>
        </p:blipFill>
        <p:spPr>
          <a:xfrm>
            <a:off x="4495800" y="2514600"/>
            <a:ext cx="4495800" cy="5038336"/>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838200"/>
          </a:xfrm>
        </p:spPr>
        <p:txBody>
          <a:bodyPr>
            <a:normAutofit/>
          </a:bodyPr>
          <a:lstStyle/>
          <a:p>
            <a:r>
              <a:rPr lang="en-US" sz="4000" dirty="0" smtClean="0"/>
              <a:t>Dolphin’s Echolocation</a:t>
            </a:r>
            <a:endParaRPr lang="en-US" sz="4000" dirty="0"/>
          </a:p>
        </p:txBody>
      </p:sp>
      <p:sp>
        <p:nvSpPr>
          <p:cNvPr id="3" name="Content Placeholder 2"/>
          <p:cNvSpPr>
            <a:spLocks noGrp="1"/>
          </p:cNvSpPr>
          <p:nvPr>
            <p:ph idx="1"/>
          </p:nvPr>
        </p:nvSpPr>
        <p:spPr>
          <a:xfrm>
            <a:off x="0" y="838200"/>
            <a:ext cx="8991600" cy="5897563"/>
          </a:xfrm>
        </p:spPr>
        <p:txBody>
          <a:bodyPr>
            <a:normAutofit/>
          </a:bodyPr>
          <a:lstStyle/>
          <a:p>
            <a:r>
              <a:rPr lang="en-US" sz="2800" dirty="0" smtClean="0"/>
              <a:t>Sound waves travel 4 times faster through water- much faster than sound travels through air!</a:t>
            </a:r>
          </a:p>
          <a:p>
            <a:endParaRPr lang="en-US" sz="2800" dirty="0" smtClean="0"/>
          </a:p>
          <a:p>
            <a:pPr>
              <a:buNone/>
            </a:pPr>
            <a:endParaRPr lang="en-US" sz="2800" dirty="0" smtClean="0"/>
          </a:p>
          <a:p>
            <a:r>
              <a:rPr lang="en-US" sz="2800" dirty="0" smtClean="0"/>
              <a:t>These sound waves bounce off objects in the water and return to the dolphin in the form of an echo.  </a:t>
            </a:r>
          </a:p>
          <a:p>
            <a:endParaRPr lang="en-US" sz="2800" dirty="0" smtClean="0"/>
          </a:p>
          <a:p>
            <a:endParaRPr lang="en-US" sz="2800" dirty="0" smtClean="0"/>
          </a:p>
          <a:p>
            <a:r>
              <a:rPr lang="en-US" sz="2800" dirty="0" smtClean="0"/>
              <a:t>This is similar to the sound simulation and how the sounds hit the barrier and bounce back</a:t>
            </a:r>
            <a:r>
              <a:rPr lang="en-US" dirty="0" smtClean="0"/>
              <a:t>.</a:t>
            </a:r>
          </a:p>
          <a:p>
            <a:endParaRPr lang="en-US" dirty="0" smtClean="0"/>
          </a:p>
          <a:p>
            <a:endParaRPr lang="en-US" dirty="0"/>
          </a:p>
        </p:txBody>
      </p:sp>
      <p:pic>
        <p:nvPicPr>
          <p:cNvPr id="4" name="Picture 2">
            <a:hlinkClick r:id="rId3"/>
          </p:cNvPr>
          <p:cNvPicPr>
            <a:picLocks noChangeAspect="1" noChangeArrowheads="1"/>
          </p:cNvPicPr>
          <p:nvPr/>
        </p:nvPicPr>
        <p:blipFill>
          <a:blip r:embed="rId4" cstate="print"/>
          <a:srcRect l="27903" t="25254" r="34216" b="27604"/>
          <a:stretch>
            <a:fillRect/>
          </a:stretch>
        </p:blipFill>
        <p:spPr bwMode="auto">
          <a:xfrm>
            <a:off x="5262282" y="5334000"/>
            <a:ext cx="1567543" cy="1219200"/>
          </a:xfrm>
          <a:prstGeom prst="rect">
            <a:avLst/>
          </a:prstGeom>
          <a:noFill/>
          <a:ln w="9525">
            <a:noFill/>
            <a:miter lim="800000"/>
            <a:headEnd/>
            <a:tailEnd/>
          </a:ln>
        </p:spPr>
      </p:pic>
      <p:pic>
        <p:nvPicPr>
          <p:cNvPr id="5" name="Picture 4" descr="echolocation.jpg"/>
          <p:cNvPicPr>
            <a:picLocks noChangeAspect="1"/>
          </p:cNvPicPr>
          <p:nvPr/>
        </p:nvPicPr>
        <p:blipFill>
          <a:blip r:embed="rId5"/>
          <a:stretch>
            <a:fillRect/>
          </a:stretch>
        </p:blipFill>
        <p:spPr>
          <a:xfrm>
            <a:off x="6324600" y="3733800"/>
            <a:ext cx="1680882" cy="1028700"/>
          </a:xfrm>
          <a:prstGeom prst="rect">
            <a:avLst/>
          </a:prstGeom>
        </p:spPr>
      </p:pic>
      <p:pic>
        <p:nvPicPr>
          <p:cNvPr id="6" name="Picture 5" descr="car-prev1261300984q47ut5.jpg"/>
          <p:cNvPicPr>
            <a:picLocks noChangeAspect="1"/>
          </p:cNvPicPr>
          <p:nvPr/>
        </p:nvPicPr>
        <p:blipFill>
          <a:blip r:embed="rId6"/>
          <a:stretch>
            <a:fillRect/>
          </a:stretch>
        </p:blipFill>
        <p:spPr>
          <a:xfrm>
            <a:off x="5998687" y="1448593"/>
            <a:ext cx="2343588" cy="106600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Echolocation – Click Train</a:t>
            </a:r>
            <a:endParaRPr lang="en-US" dirty="0"/>
          </a:p>
        </p:txBody>
      </p:sp>
      <p:sp>
        <p:nvSpPr>
          <p:cNvPr id="3" name="Content Placeholder 2"/>
          <p:cNvSpPr>
            <a:spLocks noGrp="1"/>
          </p:cNvSpPr>
          <p:nvPr>
            <p:ph idx="1"/>
          </p:nvPr>
        </p:nvSpPr>
        <p:spPr>
          <a:xfrm>
            <a:off x="457200" y="1417638"/>
            <a:ext cx="8229600" cy="5211762"/>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What do you notice about the sounds as they</a:t>
            </a:r>
          </a:p>
          <a:p>
            <a:pPr>
              <a:buNone/>
            </a:pPr>
            <a:r>
              <a:rPr lang="en-US" dirty="0" smtClean="0"/>
              <a:t>get closer?</a:t>
            </a:r>
            <a:endParaRPr lang="en-US" dirty="0"/>
          </a:p>
        </p:txBody>
      </p:sp>
      <p:pic>
        <p:nvPicPr>
          <p:cNvPr id="5" name="Picture 4" descr="spermleft.jpg">
            <a:hlinkClick r:id="rId3"/>
          </p:cNvPr>
          <p:cNvPicPr>
            <a:picLocks noChangeAspect="1"/>
          </p:cNvPicPr>
          <p:nvPr/>
        </p:nvPicPr>
        <p:blipFill>
          <a:blip r:embed="rId4"/>
          <a:stretch>
            <a:fillRect/>
          </a:stretch>
        </p:blipFill>
        <p:spPr>
          <a:xfrm>
            <a:off x="1676400" y="1417637"/>
            <a:ext cx="5181600" cy="366285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Anatomy of a </a:t>
            </a:r>
            <a:r>
              <a:rPr lang="en-US" smtClean="0"/>
              <a:t>Dolphin’s Head</a:t>
            </a:r>
            <a:br>
              <a:rPr lang="en-US" smtClean="0"/>
            </a:br>
            <a:r>
              <a:rPr lang="en-US" smtClean="0"/>
              <a:t>Sound </a:t>
            </a:r>
            <a:r>
              <a:rPr lang="en-US" dirty="0" smtClean="0"/>
              <a:t>Reception</a:t>
            </a:r>
            <a:endParaRPr lang="en-US" dirty="0"/>
          </a:p>
        </p:txBody>
      </p:sp>
      <p:pic>
        <p:nvPicPr>
          <p:cNvPr id="4" name="Content Placeholder 3" descr="echolocation.gif"/>
          <p:cNvPicPr>
            <a:picLocks noGrp="1"/>
          </p:cNvPicPr>
          <p:nvPr>
            <p:ph idx="1"/>
          </p:nvPr>
        </p:nvPicPr>
        <p:blipFill>
          <a:blip r:embed="rId3"/>
          <a:srcRect t="-548" b="-548"/>
          <a:stretch>
            <a:fillRect/>
          </a:stretch>
        </p:blipFill>
        <p:spPr bwMode="auto">
          <a:xfrm>
            <a:off x="457200" y="1417638"/>
            <a:ext cx="822960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5791200" cy="1143000"/>
          </a:xfrm>
        </p:spPr>
        <p:txBody>
          <a:bodyPr/>
          <a:lstStyle/>
          <a:p>
            <a:r>
              <a:rPr lang="en-US" dirty="0" smtClean="0"/>
              <a:t>Echolocation Movie</a:t>
            </a:r>
            <a:endParaRPr lang="en-US" dirty="0"/>
          </a:p>
        </p:txBody>
      </p:sp>
      <p:sp>
        <p:nvSpPr>
          <p:cNvPr id="3" name="Content Placeholder 2"/>
          <p:cNvSpPr>
            <a:spLocks noGrp="1"/>
          </p:cNvSpPr>
          <p:nvPr>
            <p:ph idx="1"/>
          </p:nvPr>
        </p:nvSpPr>
        <p:spPr>
          <a:xfrm>
            <a:off x="304800" y="4267200"/>
            <a:ext cx="8229600" cy="3992563"/>
          </a:xfrm>
        </p:spPr>
        <p:txBody>
          <a:bodyPr/>
          <a:lstStyle/>
          <a:p>
            <a:pPr>
              <a:buNone/>
            </a:pPr>
            <a:endParaRPr lang="en-US" dirty="0" smtClean="0"/>
          </a:p>
          <a:p>
            <a:r>
              <a:rPr lang="en-US" dirty="0" smtClean="0"/>
              <a:t>Why does this person use echolocation?</a:t>
            </a:r>
          </a:p>
          <a:p>
            <a:r>
              <a:rPr lang="en-US" dirty="0" smtClean="0"/>
              <a:t>What is the range this person is capable of?</a:t>
            </a:r>
          </a:p>
          <a:p>
            <a:r>
              <a:rPr lang="en-US" dirty="0" smtClean="0"/>
              <a:t>Do you think you could learn to echolocate?</a:t>
            </a:r>
            <a:endParaRPr lang="en-US" dirty="0"/>
          </a:p>
        </p:txBody>
      </p:sp>
      <p:pic>
        <p:nvPicPr>
          <p:cNvPr id="4" name="Picture 3" descr="40496693_124991988306.jpg">
            <a:hlinkClick r:id="rId3"/>
          </p:cNvPr>
          <p:cNvPicPr>
            <a:picLocks noChangeAspect="1"/>
          </p:cNvPicPr>
          <p:nvPr/>
        </p:nvPicPr>
        <p:blipFill>
          <a:blip r:embed="rId4"/>
          <a:stretch>
            <a:fillRect/>
          </a:stretch>
        </p:blipFill>
        <p:spPr>
          <a:xfrm>
            <a:off x="5359400" y="0"/>
            <a:ext cx="3175000" cy="4762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far can Dolphins echolocate?</a:t>
            </a:r>
            <a:endParaRPr lang="en-US" dirty="0"/>
          </a:p>
        </p:txBody>
      </p:sp>
      <p:sp>
        <p:nvSpPr>
          <p:cNvPr id="3" name="Content Placeholder 2"/>
          <p:cNvSpPr>
            <a:spLocks noGrp="1"/>
          </p:cNvSpPr>
          <p:nvPr>
            <p:ph idx="1"/>
          </p:nvPr>
        </p:nvSpPr>
        <p:spPr>
          <a:xfrm>
            <a:off x="0" y="1417638"/>
            <a:ext cx="9144000" cy="1752600"/>
          </a:xfrm>
        </p:spPr>
        <p:txBody>
          <a:bodyPr/>
          <a:lstStyle/>
          <a:p>
            <a:r>
              <a:rPr lang="en-US" dirty="0" smtClean="0"/>
              <a:t>Some dolphins can use echolocation to detect a 15 centimeter (6 inch) long fish a football field away!</a:t>
            </a:r>
          </a:p>
          <a:p>
            <a:endParaRPr lang="en-US" dirty="0"/>
          </a:p>
        </p:txBody>
      </p:sp>
      <p:pic>
        <p:nvPicPr>
          <p:cNvPr id="4" name="Picture 3" descr="echolocation.jpg"/>
          <p:cNvPicPr>
            <a:picLocks noChangeAspect="1"/>
          </p:cNvPicPr>
          <p:nvPr/>
        </p:nvPicPr>
        <p:blipFill>
          <a:blip r:embed="rId3"/>
          <a:stretch>
            <a:fillRect/>
          </a:stretch>
        </p:blipFill>
        <p:spPr>
          <a:xfrm>
            <a:off x="1600200" y="2705100"/>
            <a:ext cx="6350000" cy="3886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Echolocation vs. Sight</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p>
            <a:r>
              <a:rPr lang="en-US" dirty="0" smtClean="0"/>
              <a:t>Whales and dolphins are not blind!  In fact, neither are bats.</a:t>
            </a:r>
          </a:p>
          <a:p>
            <a:r>
              <a:rPr lang="en-US" dirty="0" smtClean="0"/>
              <a:t>Whales and dolphins see better than bats, but both use echolocation as their primary tool.</a:t>
            </a:r>
          </a:p>
          <a:p>
            <a:endParaRPr lang="en-US" dirty="0" smtClean="0"/>
          </a:p>
          <a:p>
            <a:endParaRPr lang="en-US" dirty="0"/>
          </a:p>
        </p:txBody>
      </p:sp>
      <p:pic>
        <p:nvPicPr>
          <p:cNvPr id="5" name="Picture 4" descr="bottlenose-dolphin-picture-2-480.jpg"/>
          <p:cNvPicPr>
            <a:picLocks noChangeAspect="1"/>
          </p:cNvPicPr>
          <p:nvPr/>
        </p:nvPicPr>
        <p:blipFill>
          <a:blip r:embed="rId3"/>
          <a:stretch>
            <a:fillRect/>
          </a:stretch>
        </p:blipFill>
        <p:spPr>
          <a:xfrm>
            <a:off x="838200" y="3265370"/>
            <a:ext cx="2438400" cy="3224330"/>
          </a:xfrm>
          <a:prstGeom prst="rect">
            <a:avLst/>
          </a:prstGeom>
        </p:spPr>
      </p:pic>
      <p:pic>
        <p:nvPicPr>
          <p:cNvPr id="6" name="Picture 5" descr="pic1.jpg"/>
          <p:cNvPicPr>
            <a:picLocks noChangeAspect="1"/>
          </p:cNvPicPr>
          <p:nvPr/>
        </p:nvPicPr>
        <p:blipFill>
          <a:blip r:embed="rId4"/>
          <a:stretch>
            <a:fillRect/>
          </a:stretch>
        </p:blipFill>
        <p:spPr>
          <a:xfrm>
            <a:off x="4892558" y="3352800"/>
            <a:ext cx="3260842" cy="326084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Dolphin Sound Clips</a:t>
            </a:r>
            <a:endParaRPr lang="en-US" dirty="0"/>
          </a:p>
        </p:txBody>
      </p:sp>
      <p:sp>
        <p:nvSpPr>
          <p:cNvPr id="3" name="Content Placeholder 2"/>
          <p:cNvSpPr>
            <a:spLocks noGrp="1"/>
          </p:cNvSpPr>
          <p:nvPr>
            <p:ph idx="1"/>
          </p:nvPr>
        </p:nvSpPr>
        <p:spPr>
          <a:xfrm>
            <a:off x="457200" y="5029200"/>
            <a:ext cx="8229600" cy="1600200"/>
          </a:xfrm>
        </p:spPr>
        <p:txBody>
          <a:bodyPr>
            <a:normAutofit lnSpcReduction="10000"/>
          </a:bodyPr>
          <a:lstStyle/>
          <a:p>
            <a:r>
              <a:rPr lang="en-US" dirty="0" smtClean="0"/>
              <a:t>What did you hear in each sound clip?</a:t>
            </a:r>
          </a:p>
          <a:p>
            <a:r>
              <a:rPr lang="en-US" dirty="0" smtClean="0"/>
              <a:t>How are the two sounds different from each other?</a:t>
            </a:r>
            <a:endParaRPr lang="en-US" dirty="0">
              <a:solidFill>
                <a:srgbClr val="FF0000"/>
              </a:solidFill>
            </a:endParaRPr>
          </a:p>
        </p:txBody>
      </p:sp>
      <p:pic>
        <p:nvPicPr>
          <p:cNvPr id="4" name="Picture 3" descr="commright.jpg">
            <a:hlinkClick r:id="rId3"/>
          </p:cNvPr>
          <p:cNvPicPr>
            <a:picLocks noChangeAspect="1"/>
          </p:cNvPicPr>
          <p:nvPr/>
        </p:nvPicPr>
        <p:blipFill>
          <a:blip r:embed="rId4"/>
          <a:stretch>
            <a:fillRect/>
          </a:stretch>
        </p:blipFill>
        <p:spPr>
          <a:xfrm>
            <a:off x="1600200" y="1219199"/>
            <a:ext cx="5181600" cy="365067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Dolphin Communication/Sounds</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dirty="0" smtClean="0"/>
              <a:t>slapping a body part against the surface of the water</a:t>
            </a:r>
          </a:p>
          <a:p>
            <a:pPr lvl="1"/>
            <a:r>
              <a:rPr lang="en-US" dirty="0" smtClean="0"/>
              <a:t>Tail or fluke slapping</a:t>
            </a:r>
          </a:p>
          <a:p>
            <a:r>
              <a:rPr lang="en-US" dirty="0" err="1" smtClean="0"/>
              <a:t>Kerplunks</a:t>
            </a:r>
            <a:endParaRPr lang="en-US" dirty="0" smtClean="0"/>
          </a:p>
          <a:p>
            <a:r>
              <a:rPr lang="en-US" dirty="0" smtClean="0"/>
              <a:t>jaw claps</a:t>
            </a:r>
          </a:p>
          <a:p>
            <a:endParaRPr lang="en-US" dirty="0"/>
          </a:p>
        </p:txBody>
      </p:sp>
      <p:pic>
        <p:nvPicPr>
          <p:cNvPr id="4" name="Picture 3" descr="p812267834-3.jpg"/>
          <p:cNvPicPr>
            <a:picLocks noChangeAspect="1"/>
          </p:cNvPicPr>
          <p:nvPr/>
        </p:nvPicPr>
        <p:blipFill>
          <a:blip r:embed="rId3"/>
          <a:stretch>
            <a:fillRect/>
          </a:stretch>
        </p:blipFill>
        <p:spPr>
          <a:xfrm>
            <a:off x="3048000" y="2895599"/>
            <a:ext cx="5638800" cy="359716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a:t>
            </a:r>
            <a:r>
              <a:rPr lang="en-US" dirty="0" err="1" smtClean="0"/>
              <a:t>Sim</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lvl="1"/>
            <a:r>
              <a:rPr lang="en-US" dirty="0" smtClean="0"/>
              <a:t>choose </a:t>
            </a:r>
            <a:r>
              <a:rPr lang="en-US" dirty="0"/>
              <a:t>interference by reflection, then choose Pulse.  Send one pulse at a time.</a:t>
            </a:r>
            <a:r>
              <a:rPr lang="en-US" dirty="0" smtClean="0"/>
              <a:t> </a:t>
            </a:r>
          </a:p>
          <a:p>
            <a:endParaRPr lang="en-US" dirty="0" smtClean="0"/>
          </a:p>
          <a:p>
            <a:endParaRPr lang="en-US" dirty="0" smtClean="0"/>
          </a:p>
          <a:p>
            <a:endParaRPr lang="en-US" dirty="0" smtClean="0"/>
          </a:p>
          <a:p>
            <a:endParaRPr lang="en-US" dirty="0" smtClean="0"/>
          </a:p>
          <a:p>
            <a:endParaRPr lang="en-US" dirty="0" smtClean="0"/>
          </a:p>
          <a:p>
            <a:r>
              <a:rPr lang="en-US" dirty="0" smtClean="0"/>
              <a:t>What do the </a:t>
            </a:r>
            <a:r>
              <a:rPr lang="en-US" dirty="0"/>
              <a:t>waves do when they hit the </a:t>
            </a:r>
            <a:r>
              <a:rPr lang="en-US" dirty="0" smtClean="0"/>
              <a:t>barrier? </a:t>
            </a:r>
          </a:p>
          <a:p>
            <a:endParaRPr lang="en-US" dirty="0"/>
          </a:p>
        </p:txBody>
      </p:sp>
      <p:pic>
        <p:nvPicPr>
          <p:cNvPr id="5" name="Picture 2">
            <a:hlinkClick r:id="rId3"/>
          </p:cNvPr>
          <p:cNvPicPr>
            <a:picLocks noChangeAspect="1" noChangeArrowheads="1"/>
          </p:cNvPicPr>
          <p:nvPr/>
        </p:nvPicPr>
        <p:blipFill>
          <a:blip r:embed="rId4" cstate="print"/>
          <a:srcRect l="27903" t="25254" r="34216" b="27604"/>
          <a:stretch>
            <a:fillRect/>
          </a:stretch>
        </p:blipFill>
        <p:spPr bwMode="auto">
          <a:xfrm>
            <a:off x="2743200" y="2819400"/>
            <a:ext cx="3276600" cy="25484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 Introduction</a:t>
            </a:r>
            <a:endParaRPr lang="en-US" dirty="0"/>
          </a:p>
        </p:txBody>
      </p:sp>
      <p:sp>
        <p:nvSpPr>
          <p:cNvPr id="3" name="Content Placeholder 2"/>
          <p:cNvSpPr>
            <a:spLocks noGrp="1"/>
          </p:cNvSpPr>
          <p:nvPr>
            <p:ph idx="1"/>
          </p:nvPr>
        </p:nvSpPr>
        <p:spPr/>
        <p:txBody>
          <a:bodyPr/>
          <a:lstStyle/>
          <a:p>
            <a:r>
              <a:rPr lang="en-US" dirty="0" smtClean="0"/>
              <a:t>Have you heard an echo before? </a:t>
            </a:r>
          </a:p>
          <a:p>
            <a:pPr>
              <a:buNone/>
            </a:pPr>
            <a:r>
              <a:rPr lang="en-US" dirty="0" smtClean="0"/>
              <a:t> </a:t>
            </a:r>
          </a:p>
          <a:p>
            <a:r>
              <a:rPr lang="en-US" dirty="0" smtClean="0"/>
              <a:t>What is an echo?</a:t>
            </a:r>
          </a:p>
          <a:p>
            <a:pPr>
              <a:buNone/>
            </a:pPr>
            <a:endParaRPr lang="en-US" dirty="0" smtClean="0"/>
          </a:p>
          <a:p>
            <a:r>
              <a:rPr lang="en-US" dirty="0" smtClean="0"/>
              <a:t>What makes an echo?</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a:t>
            </a:r>
            <a:endParaRPr lang="en-US" dirty="0"/>
          </a:p>
        </p:txBody>
      </p:sp>
      <p:sp>
        <p:nvSpPr>
          <p:cNvPr id="3" name="Content Placeholder 2"/>
          <p:cNvSpPr>
            <a:spLocks noGrp="1"/>
          </p:cNvSpPr>
          <p:nvPr>
            <p:ph idx="1"/>
          </p:nvPr>
        </p:nvSpPr>
        <p:spPr/>
        <p:txBody>
          <a:bodyPr/>
          <a:lstStyle/>
          <a:p>
            <a:r>
              <a:rPr lang="en-US" dirty="0" smtClean="0"/>
              <a:t>Sound hits an object and bounces back</a:t>
            </a:r>
          </a:p>
          <a:p>
            <a:r>
              <a:rPr lang="en-US" dirty="0" smtClean="0"/>
              <a:t>You hear the bounce</a:t>
            </a:r>
            <a:endParaRPr lang="en-US" dirty="0"/>
          </a:p>
        </p:txBody>
      </p:sp>
      <p:pic>
        <p:nvPicPr>
          <p:cNvPr id="4" name="Picture 3" descr="echo.gif"/>
          <p:cNvPicPr>
            <a:picLocks noChangeAspect="1"/>
          </p:cNvPicPr>
          <p:nvPr/>
        </p:nvPicPr>
        <p:blipFill>
          <a:blip r:embed="rId3"/>
          <a:stretch>
            <a:fillRect/>
          </a:stretch>
        </p:blipFill>
        <p:spPr>
          <a:xfrm>
            <a:off x="1371600" y="3205163"/>
            <a:ext cx="5245100" cy="2921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r>
              <a:rPr lang="en-US" dirty="0" smtClean="0"/>
              <a:t>SONAR </a:t>
            </a:r>
            <a:br>
              <a:rPr lang="en-US" dirty="0" smtClean="0"/>
            </a:br>
            <a:r>
              <a:rPr lang="en-US" dirty="0" smtClean="0"/>
              <a:t>(</a:t>
            </a:r>
            <a:r>
              <a:rPr lang="en-US" dirty="0" err="1" smtClean="0"/>
              <a:t>SOund</a:t>
            </a:r>
            <a:r>
              <a:rPr lang="en-US" dirty="0" smtClean="0"/>
              <a:t> Navigation and Ranging)</a:t>
            </a:r>
            <a:endParaRPr lang="en-US" dirty="0"/>
          </a:p>
        </p:txBody>
      </p:sp>
      <p:sp>
        <p:nvSpPr>
          <p:cNvPr id="3" name="Content Placeholder 2"/>
          <p:cNvSpPr>
            <a:spLocks noGrp="1"/>
          </p:cNvSpPr>
          <p:nvPr>
            <p:ph idx="1"/>
          </p:nvPr>
        </p:nvSpPr>
        <p:spPr/>
        <p:txBody>
          <a:bodyPr>
            <a:normAutofit/>
          </a:bodyPr>
          <a:lstStyle/>
          <a:p>
            <a:r>
              <a:rPr lang="en-US" dirty="0" smtClean="0"/>
              <a:t>This uses the idea of sound bouncing back.</a:t>
            </a:r>
          </a:p>
          <a:p>
            <a:pPr lvl="1"/>
            <a:r>
              <a:rPr lang="en-US" dirty="0" smtClean="0"/>
              <a:t>Scientists </a:t>
            </a:r>
            <a:r>
              <a:rPr lang="en-US" dirty="0"/>
              <a:t>know how fast sound travels in water.</a:t>
            </a:r>
            <a:r>
              <a:rPr lang="en-US" dirty="0" smtClean="0"/>
              <a:t> </a:t>
            </a:r>
            <a:endParaRPr lang="en-US" dirty="0">
              <a:solidFill>
                <a:srgbClr val="FF0000"/>
              </a:solidFill>
            </a:endParaRPr>
          </a:p>
        </p:txBody>
      </p:sp>
      <p:pic>
        <p:nvPicPr>
          <p:cNvPr id="4" name="Picture 3" descr="321.20.sonar.jpg"/>
          <p:cNvPicPr>
            <a:picLocks noChangeAspect="1"/>
          </p:cNvPicPr>
          <p:nvPr/>
        </p:nvPicPr>
        <p:blipFill>
          <a:blip r:embed="rId3"/>
          <a:stretch>
            <a:fillRect/>
          </a:stretch>
        </p:blipFill>
        <p:spPr>
          <a:xfrm>
            <a:off x="2286000" y="2625921"/>
            <a:ext cx="4442312" cy="423207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Bat, Dolphin and Whale Communication</a:t>
            </a:r>
            <a:endParaRPr lang="en-US" dirty="0"/>
          </a:p>
        </p:txBody>
      </p:sp>
      <p:sp>
        <p:nvSpPr>
          <p:cNvPr id="3" name="Content Placeholder 2"/>
          <p:cNvSpPr>
            <a:spLocks noGrp="1"/>
          </p:cNvSpPr>
          <p:nvPr>
            <p:ph idx="1"/>
          </p:nvPr>
        </p:nvSpPr>
        <p:spPr>
          <a:xfrm>
            <a:off x="457200" y="1417638"/>
            <a:ext cx="8229600" cy="5440362"/>
          </a:xfrm>
        </p:spPr>
        <p:txBody>
          <a:bodyPr>
            <a:normAutofit/>
          </a:bodyPr>
          <a:lstStyle/>
          <a:p>
            <a:r>
              <a:rPr lang="en-US" dirty="0"/>
              <a:t>Watch the </a:t>
            </a:r>
            <a:r>
              <a:rPr lang="en-US" dirty="0" smtClean="0"/>
              <a:t>video</a:t>
            </a:r>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a:t>
            </a:r>
          </a:p>
          <a:p>
            <a:endParaRPr lang="en-US" dirty="0" smtClean="0"/>
          </a:p>
          <a:p>
            <a:r>
              <a:rPr lang="en-US" dirty="0" smtClean="0"/>
              <a:t>Is it easier to see or hear the whales?</a:t>
            </a:r>
          </a:p>
          <a:p>
            <a:pPr>
              <a:buNone/>
            </a:pPr>
            <a:endParaRPr lang="en-US" dirty="0"/>
          </a:p>
        </p:txBody>
      </p:sp>
      <p:pic>
        <p:nvPicPr>
          <p:cNvPr id="1026" name="Picture 2">
            <a:hlinkClick r:id="rId3"/>
          </p:cNvPr>
          <p:cNvPicPr>
            <a:picLocks noChangeAspect="1" noChangeArrowheads="1"/>
          </p:cNvPicPr>
          <p:nvPr/>
        </p:nvPicPr>
        <p:blipFill>
          <a:blip r:embed="rId4"/>
          <a:srcRect l="41631" t="42145" r="37962" b="43978"/>
          <a:stretch>
            <a:fillRect/>
          </a:stretch>
        </p:blipFill>
        <p:spPr bwMode="auto">
          <a:xfrm>
            <a:off x="1447800" y="2362200"/>
            <a:ext cx="51054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smtClean="0"/>
              <a:t>Types of Dolphins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Bottlenose Dolphin</a:t>
            </a:r>
            <a:br>
              <a:rPr lang="en-US" dirty="0" smtClean="0"/>
            </a:br>
            <a:r>
              <a:rPr lang="en-US" dirty="0" smtClean="0"/>
              <a:t>Smallest of Toothed Whales</a:t>
            </a:r>
            <a:endParaRPr lang="en-US" dirty="0"/>
          </a:p>
        </p:txBody>
      </p:sp>
      <p:pic>
        <p:nvPicPr>
          <p:cNvPr id="3" name="Picture 2" descr="800px-Bottlenose_Dolphin_KSC04pd0178.jpg"/>
          <p:cNvPicPr>
            <a:picLocks noChangeAspect="1"/>
          </p:cNvPicPr>
          <p:nvPr/>
        </p:nvPicPr>
        <p:blipFill>
          <a:blip r:embed="rId3"/>
          <a:stretch>
            <a:fillRect/>
          </a:stretch>
        </p:blipFill>
        <p:spPr>
          <a:xfrm>
            <a:off x="762000" y="1524000"/>
            <a:ext cx="7315200" cy="482917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21724</TotalTime>
  <Words>1101</Words>
  <Application>Microsoft Macintosh PowerPoint</Application>
  <PresentationFormat>On-screen Show (4:3)</PresentationFormat>
  <Paragraphs>206</Paragraphs>
  <Slides>23</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Echolocation and Sonar</vt:lpstr>
      <vt:lpstr>Echolocation Movie</vt:lpstr>
      <vt:lpstr>Sound Sim</vt:lpstr>
      <vt:lpstr>Echo Introduction</vt:lpstr>
      <vt:lpstr>Echo</vt:lpstr>
      <vt:lpstr>SONAR  (SOund Navigation and Ranging)</vt:lpstr>
      <vt:lpstr>Bat, Dolphin and Whale Communication</vt:lpstr>
      <vt:lpstr>Types of Dolphins</vt:lpstr>
      <vt:lpstr>Bottlenose Dolphin Smallest of Toothed Whales</vt:lpstr>
      <vt:lpstr>Bottlenose Dolphin</vt:lpstr>
      <vt:lpstr>Oceanic Dolphins</vt:lpstr>
      <vt:lpstr>River Dolphins</vt:lpstr>
      <vt:lpstr>Porpoise</vt:lpstr>
      <vt:lpstr>Dolphin Communication</vt:lpstr>
      <vt:lpstr>Echolocation</vt:lpstr>
      <vt:lpstr>Animals That Use Echolocation</vt:lpstr>
      <vt:lpstr>Dolphin’s Echolocation</vt:lpstr>
      <vt:lpstr>Echolocation – Click Train</vt:lpstr>
      <vt:lpstr>Anatomy of a Dolphin’s Head Sound Reception</vt:lpstr>
      <vt:lpstr>How far can Dolphins echolocate?</vt:lpstr>
      <vt:lpstr>Echolocation vs. Sight</vt:lpstr>
      <vt:lpstr>Common Dolphin Sound Clips</vt:lpstr>
      <vt:lpstr>Dolphin Communication/Sounds</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Echolocation and Sonar</dc:title>
  <dc:creator>Kelseigh Schneider</dc:creator>
  <cp:lastModifiedBy>Keeta Jones</cp:lastModifiedBy>
  <cp:revision>111</cp:revision>
  <dcterms:created xsi:type="dcterms:W3CDTF">2012-07-26T23:25:29Z</dcterms:created>
  <dcterms:modified xsi:type="dcterms:W3CDTF">2016-09-01T17:57:25Z</dcterms:modified>
</cp:coreProperties>
</file>