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98" r:id="rId3"/>
    <p:sldId id="280" r:id="rId4"/>
    <p:sldId id="297" r:id="rId5"/>
    <p:sldId id="283" r:id="rId6"/>
    <p:sldId id="281" r:id="rId7"/>
    <p:sldId id="257" r:id="rId8"/>
    <p:sldId id="284" r:id="rId9"/>
    <p:sldId id="258" r:id="rId10"/>
    <p:sldId id="277" r:id="rId11"/>
    <p:sldId id="301" r:id="rId12"/>
    <p:sldId id="300" r:id="rId13"/>
    <p:sldId id="302" r:id="rId14"/>
    <p:sldId id="304" r:id="rId15"/>
    <p:sldId id="303" r:id="rId16"/>
    <p:sldId id="259" r:id="rId17"/>
    <p:sldId id="278" r:id="rId18"/>
    <p:sldId id="264" r:id="rId19"/>
    <p:sldId id="263" r:id="rId20"/>
    <p:sldId id="260" r:id="rId21"/>
    <p:sldId id="261" r:id="rId22"/>
    <p:sldId id="305" r:id="rId23"/>
    <p:sldId id="279" r:id="rId24"/>
    <p:sldId id="266" r:id="rId25"/>
    <p:sldId id="267" r:id="rId26"/>
    <p:sldId id="268" r:id="rId27"/>
    <p:sldId id="306" r:id="rId28"/>
    <p:sldId id="286" r:id="rId29"/>
    <p:sldId id="287" r:id="rId30"/>
    <p:sldId id="282" r:id="rId31"/>
    <p:sldId id="269" r:id="rId32"/>
    <p:sldId id="288" r:id="rId33"/>
    <p:sldId id="289" r:id="rId34"/>
    <p:sldId id="290" r:id="rId35"/>
    <p:sldId id="270" r:id="rId36"/>
    <p:sldId id="308" r:id="rId37"/>
    <p:sldId id="291" r:id="rId38"/>
    <p:sldId id="307" r:id="rId39"/>
    <p:sldId id="272" r:id="rId40"/>
    <p:sldId id="293" r:id="rId41"/>
    <p:sldId id="273" r:id="rId4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E49"/>
    <a:srgbClr val="FF9283"/>
    <a:srgbClr val="DFFFFF"/>
    <a:srgbClr val="D8F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24" autoAdjust="0"/>
    <p:restoredTop sz="90554" autoAdjust="0"/>
  </p:normalViewPr>
  <p:slideViewPr>
    <p:cSldViewPr>
      <p:cViewPr varScale="1">
        <p:scale>
          <a:sx n="109" d="100"/>
          <a:sy n="109" d="100"/>
        </p:scale>
        <p:origin x="11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notesViewPr>
    <p:cSldViewPr>
      <p:cViewPr varScale="1">
        <p:scale>
          <a:sx n="66" d="100"/>
          <a:sy n="66" d="100"/>
        </p:scale>
        <p:origin x="-130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lvl1pPr>
          </a:lstStyle>
          <a:p>
            <a:endParaRPr lang="en-US" alt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fld id="{014956AA-7330-4C4A-9AB2-DFD009AE21D4}" type="datetimeFigureOut">
              <a:rPr lang="en-US" altLang="en-US"/>
              <a:pPr/>
              <a:t>10/26/16</a:t>
            </a:fld>
            <a:endParaRPr lang="en-US" altLang="en-US"/>
          </a:p>
        </p:txBody>
      </p:sp>
      <p:sp>
        <p:nvSpPr>
          <p:cNvPr id="4" name="Footer Placeholder 3"/>
          <p:cNvSpPr>
            <a:spLocks noGrp="1"/>
          </p:cNvSpPr>
          <p:nvPr>
            <p:ph type="ftr" sz="quarter" idx="2"/>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lvl1pPr>
          </a:lstStyle>
          <a:p>
            <a:endParaRPr lang="en-US" alt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2AB08399-5195-6A4B-9F1C-A32E2C4DC54F}" type="slidenum">
              <a:rPr lang="en-US" altLang="en-US"/>
              <a:pPr/>
              <a:t>‹#›</a:t>
            </a:fld>
            <a:endParaRPr lang="en-US" altLang="en-US"/>
          </a:p>
        </p:txBody>
      </p:sp>
    </p:spTree>
    <p:extLst>
      <p:ext uri="{BB962C8B-B14F-4D97-AF65-F5344CB8AC3E}">
        <p14:creationId xmlns:p14="http://schemas.microsoft.com/office/powerpoint/2010/main" val="237223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latin typeface="Calibri" charset="0"/>
              </a:defRPr>
            </a:lvl1pPr>
          </a:lstStyle>
          <a:p>
            <a:endParaRPr lang="en-US" alt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Calibri" charset="0"/>
              </a:defRPr>
            </a:lvl1pPr>
          </a:lstStyle>
          <a:p>
            <a:fld id="{2D37D2F2-02DF-A649-9C79-21F76EBDCC37}" type="datetimeFigureOut">
              <a:rPr lang="en-US" altLang="en-US"/>
              <a:pPr/>
              <a:t>10/26/16</a:t>
            </a:fld>
            <a:endParaRPr lang="en-US" alt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latin typeface="Calibri" charset="0"/>
              </a:defRPr>
            </a:lvl1pPr>
          </a:lstStyle>
          <a:p>
            <a:endParaRPr lang="en-US" alt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charset="0"/>
              </a:defRPr>
            </a:lvl1pPr>
          </a:lstStyle>
          <a:p>
            <a:fld id="{4182E4C3-16E4-794A-A216-B30BB8EBAB54}" type="slidenum">
              <a:rPr lang="en-US" altLang="en-US"/>
              <a:pPr/>
              <a:t>‹#›</a:t>
            </a:fld>
            <a:endParaRPr lang="en-US" altLang="en-US"/>
          </a:p>
        </p:txBody>
      </p:sp>
    </p:spTree>
    <p:extLst>
      <p:ext uri="{BB962C8B-B14F-4D97-AF65-F5344CB8AC3E}">
        <p14:creationId xmlns:p14="http://schemas.microsoft.com/office/powerpoint/2010/main" val="713627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These slides could be used in the classroom but are designed with the intent of describing the lesson.  When we tested this material with students, we did not project these slides.  The teacher used them for her reference only.</a:t>
            </a:r>
          </a:p>
          <a:p>
            <a:pPr eaLnBrk="1" hangingPunct="1"/>
            <a:endParaRPr lang="en-US" altLang="en-US"/>
          </a:p>
          <a:p>
            <a:pPr eaLnBrk="1" hangingPunct="1"/>
            <a:r>
              <a:rPr lang="en-US" altLang="en-US"/>
              <a:t>Formatting notes:  Bold black text are questions to ask your students to answer</a:t>
            </a:r>
          </a:p>
          <a:p>
            <a:pPr eaLnBrk="1" hangingPunct="1"/>
            <a:r>
              <a:rPr lang="en-US" altLang="en-US"/>
              <a:t>Blue bold: learning goals – write these on the board.</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4A64F400-B171-7241-BC22-2A93FF0BB24A}" type="slidenum">
              <a:rPr lang="en-US" altLang="en-US"/>
              <a:pPr>
                <a:spcBef>
                  <a:spcPct val="0"/>
                </a:spcBef>
              </a:pPr>
              <a:t>1</a:t>
            </a:fld>
            <a:endParaRPr lang="en-US" altLang="en-US"/>
          </a:p>
        </p:txBody>
      </p:sp>
    </p:spTree>
    <p:extLst>
      <p:ext uri="{BB962C8B-B14F-4D97-AF65-F5344CB8AC3E}">
        <p14:creationId xmlns:p14="http://schemas.microsoft.com/office/powerpoint/2010/main" val="129309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solidFill>
                  <a:schemeClr val="accent1"/>
                </a:solidFill>
                <a:latin typeface="Comic Sans MS" charset="0"/>
              </a:rPr>
              <a:t>Tell them that the outside of the ear is called the pinna.</a:t>
            </a:r>
          </a:p>
          <a:p>
            <a:pPr eaLnBrk="1" hangingPunct="1"/>
            <a:r>
              <a:rPr lang="en-US" altLang="en-US">
                <a:solidFill>
                  <a:schemeClr val="accent1"/>
                </a:solidFill>
                <a:latin typeface="Comic Sans MS" charset="0"/>
              </a:rPr>
              <a:t>It collects the sound and funnels that sound into the ear.  </a:t>
            </a:r>
          </a:p>
          <a:p>
            <a:pPr eaLnBrk="1" hangingPunct="1"/>
            <a:endParaRPr lang="en-US" altLang="en-US">
              <a:solidFill>
                <a:schemeClr val="accent1"/>
              </a:solidFill>
              <a:latin typeface="Comic Sans MS" charset="0"/>
            </a:endParaRPr>
          </a:p>
          <a:p>
            <a:pPr eaLnBrk="1" hangingPunct="1"/>
            <a:endParaRPr lang="en-US" altLang="en-US"/>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BFA6BDFD-FD73-C946-9C94-1930FC401F01}" type="slidenum">
              <a:rPr lang="en-US" altLang="en-US"/>
              <a:pPr>
                <a:spcBef>
                  <a:spcPct val="0"/>
                </a:spcBef>
              </a:pPr>
              <a:t>10</a:t>
            </a:fld>
            <a:endParaRPr lang="en-US" altLang="en-US"/>
          </a:p>
        </p:txBody>
      </p:sp>
    </p:spTree>
    <p:extLst>
      <p:ext uri="{BB962C8B-B14F-4D97-AF65-F5344CB8AC3E}">
        <p14:creationId xmlns:p14="http://schemas.microsoft.com/office/powerpoint/2010/main" val="113902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solidFill>
                  <a:schemeClr val="accent1"/>
                </a:solidFill>
                <a:latin typeface="Comic Sans MS" charset="0"/>
              </a:rPr>
              <a:t>Point to the ear drum when you ask this question.  </a:t>
            </a:r>
          </a:p>
          <a:p>
            <a:pPr eaLnBrk="1" hangingPunct="1"/>
            <a:endParaRPr lang="en-US" altLang="en-US">
              <a:solidFill>
                <a:schemeClr val="accent1"/>
              </a:solidFill>
              <a:latin typeface="Comic Sans MS" charset="0"/>
            </a:endParaRPr>
          </a:p>
          <a:p>
            <a:pPr eaLnBrk="1" hangingPunct="1"/>
            <a:endParaRPr lang="en-US" altLang="en-US"/>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4BE68FA9-7F68-254C-825A-1EA77925B28B}" type="slidenum">
              <a:rPr lang="en-US" altLang="en-US"/>
              <a:pPr>
                <a:spcBef>
                  <a:spcPct val="0"/>
                </a:spcBef>
              </a:pPr>
              <a:t>11</a:t>
            </a:fld>
            <a:endParaRPr lang="en-US" altLang="en-US"/>
          </a:p>
        </p:txBody>
      </p:sp>
    </p:spTree>
    <p:extLst>
      <p:ext uri="{BB962C8B-B14F-4D97-AF65-F5344CB8AC3E}">
        <p14:creationId xmlns:p14="http://schemas.microsoft.com/office/powerpoint/2010/main" val="938080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solidFill>
                  <a:schemeClr val="accent1"/>
                </a:solidFill>
                <a:latin typeface="Comic Sans MS" charset="0"/>
              </a:rPr>
              <a:t>These bones are the ossicles.  The Malleus, the Incus and the Stapes (pronounced: stape – ees).  That’s Latin for hammer, anvil and stirrup.  These bones are named for their shapes.</a:t>
            </a:r>
          </a:p>
          <a:p>
            <a:pPr eaLnBrk="1" hangingPunct="1"/>
            <a:r>
              <a:rPr lang="en-US" altLang="en-US"/>
              <a:t>Repeat the route again. Remember the vibrations from the tuning fork?  They travel through the air and are funneled into the ear by the pinna. Then the travel down the ear canal, they hit the ear drum and make it vibrate, the ear drum vibrations make the malleus vibrate because it’s attached to the ear drum, then the incus, the stapes and then into this snail shaped thing.</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C70E1F9B-001E-1C43-8FA8-BBBE9E4634F0}" type="slidenum">
              <a:rPr lang="en-US" altLang="en-US"/>
              <a:pPr>
                <a:spcBef>
                  <a:spcPct val="0"/>
                </a:spcBef>
              </a:pPr>
              <a:t>12</a:t>
            </a:fld>
            <a:endParaRPr lang="en-US" altLang="en-US"/>
          </a:p>
        </p:txBody>
      </p:sp>
    </p:spTree>
    <p:extLst>
      <p:ext uri="{BB962C8B-B14F-4D97-AF65-F5344CB8AC3E}">
        <p14:creationId xmlns:p14="http://schemas.microsoft.com/office/powerpoint/2010/main" val="1638636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solidFill>
                  <a:schemeClr val="accent1"/>
                </a:solidFill>
                <a:latin typeface="Comic Sans MS" charset="0"/>
              </a:rPr>
              <a:t>Tell them it’s the cochlea.  Then tell them the cochlea is filled with thousands of tiny sensors like this and hold up the hair cell poster next to the Ear anatomy poster.</a:t>
            </a:r>
          </a:p>
          <a:p>
            <a:pPr eaLnBrk="1" hangingPunct="1"/>
            <a:endParaRPr lang="en-US" altLang="en-US"/>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13A771EF-F617-C547-A537-E03AC9597B00}" type="slidenum">
              <a:rPr lang="en-US" altLang="en-US"/>
              <a:pPr>
                <a:spcBef>
                  <a:spcPct val="0"/>
                </a:spcBef>
              </a:pPr>
              <a:t>13</a:t>
            </a:fld>
            <a:endParaRPr lang="en-US" altLang="en-US"/>
          </a:p>
        </p:txBody>
      </p:sp>
    </p:spTree>
    <p:extLst>
      <p:ext uri="{BB962C8B-B14F-4D97-AF65-F5344CB8AC3E}">
        <p14:creationId xmlns:p14="http://schemas.microsoft.com/office/powerpoint/2010/main" val="1239685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D837D748-A526-454B-A175-B6E470ACE634}" type="slidenum">
              <a:rPr lang="en-US" altLang="en-US"/>
              <a:pPr>
                <a:spcBef>
                  <a:spcPct val="0"/>
                </a:spcBef>
              </a:pPr>
              <a:t>14</a:t>
            </a:fld>
            <a:endParaRPr lang="en-US" altLang="en-US"/>
          </a:p>
        </p:txBody>
      </p:sp>
    </p:spTree>
    <p:extLst>
      <p:ext uri="{BB962C8B-B14F-4D97-AF65-F5344CB8AC3E}">
        <p14:creationId xmlns:p14="http://schemas.microsoft.com/office/powerpoint/2010/main" val="51296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solidFill>
                  <a:schemeClr val="accent1"/>
                </a:solidFill>
                <a:latin typeface="Comic Sans MS" charset="0"/>
              </a:rPr>
              <a:t>Tell them it’s called a hair cell.</a:t>
            </a:r>
          </a:p>
          <a:p>
            <a:pPr eaLnBrk="1" hangingPunct="1"/>
            <a:endParaRPr lang="en-US" altLang="en-US"/>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1D85D068-2E75-3F48-88C4-2F1FB5F09CA7}" type="slidenum">
              <a:rPr lang="en-US" altLang="en-US"/>
              <a:pPr>
                <a:spcBef>
                  <a:spcPct val="0"/>
                </a:spcBef>
              </a:pPr>
              <a:t>15</a:t>
            </a:fld>
            <a:endParaRPr lang="en-US" altLang="en-US"/>
          </a:p>
        </p:txBody>
      </p:sp>
    </p:spTree>
    <p:extLst>
      <p:ext uri="{BB962C8B-B14F-4D97-AF65-F5344CB8AC3E}">
        <p14:creationId xmlns:p14="http://schemas.microsoft.com/office/powerpoint/2010/main" val="1397244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When you listen to loud sounds, you can actually damage these hair cells.  </a:t>
            </a:r>
          </a:p>
          <a:p>
            <a:pPr eaLnBrk="1" hangingPunct="1"/>
            <a:r>
              <a:rPr lang="en-US" altLang="en-US"/>
              <a:t>Hold up the healthy hair bundle poster.  Tell them this is what healthy hair cells look like. </a:t>
            </a:r>
          </a:p>
          <a:p>
            <a:pPr eaLnBrk="1" hangingPunct="1"/>
            <a:r>
              <a:rPr lang="en-US" altLang="en-US"/>
              <a:t>Hold up the </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4A85F3BF-5908-9849-B097-E1533B88B944}" type="slidenum">
              <a:rPr lang="en-US" altLang="en-US"/>
              <a:pPr>
                <a:spcBef>
                  <a:spcPct val="0"/>
                </a:spcBef>
              </a:pPr>
              <a:t>16</a:t>
            </a:fld>
            <a:endParaRPr lang="en-US" altLang="en-US"/>
          </a:p>
        </p:txBody>
      </p:sp>
    </p:spTree>
    <p:extLst>
      <p:ext uri="{BB962C8B-B14F-4D97-AF65-F5344CB8AC3E}">
        <p14:creationId xmlns:p14="http://schemas.microsoft.com/office/powerpoint/2010/main" val="75597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solidFill>
                  <a:schemeClr val="accent1"/>
                </a:solidFill>
                <a:latin typeface="Comic Sans MS" charset="0"/>
              </a:rPr>
              <a:t>It’s fun to ask students to tell you what they think the hair cell looks like.  You might get candle or other choices but our favorite is flaming pickle! </a:t>
            </a:r>
          </a:p>
          <a:p>
            <a:pPr eaLnBrk="1" hangingPunct="1"/>
            <a:r>
              <a:rPr lang="en-US" altLang="en-US">
                <a:solidFill>
                  <a:schemeClr val="accent1"/>
                </a:solidFill>
                <a:latin typeface="Comic Sans MS" charset="0"/>
              </a:rPr>
              <a:t>These hair cells are what turns those vibrations into electrical signals that are sent to the brain so your brain can interpret what the sound is.  Whether it’s a piano playing, someone playing a guitar or me talking.  Or maybe a fire alarm. </a:t>
            </a:r>
          </a:p>
          <a:p>
            <a:pPr eaLnBrk="1" hangingPunct="1"/>
            <a:r>
              <a:rPr lang="en-US" altLang="en-US">
                <a:solidFill>
                  <a:schemeClr val="accent1"/>
                </a:solidFill>
                <a:latin typeface="Comic Sans MS" charset="0"/>
              </a:rPr>
              <a:t>When you listen to loud sounds you can actually damage these hair cells. It’s the hair bundle at the top that can actually be damaged when you listen to your music too loud or you are around some loud sounds too long.</a:t>
            </a:r>
          </a:p>
          <a:p>
            <a:pPr eaLnBrk="1" hangingPunct="1">
              <a:spcBef>
                <a:spcPct val="0"/>
              </a:spcBef>
            </a:pPr>
            <a:endParaRPr lang="en-US" altLang="en-US"/>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23503A86-F208-CC44-8D81-6F5F5B9BDE0F}" type="slidenum">
              <a:rPr lang="en-US" altLang="en-US"/>
              <a:pPr>
                <a:spcBef>
                  <a:spcPct val="0"/>
                </a:spcBef>
              </a:pPr>
              <a:t>17</a:t>
            </a:fld>
            <a:endParaRPr lang="en-US" altLang="en-US"/>
          </a:p>
        </p:txBody>
      </p:sp>
    </p:spTree>
    <p:extLst>
      <p:ext uri="{BB962C8B-B14F-4D97-AF65-F5344CB8AC3E}">
        <p14:creationId xmlns:p14="http://schemas.microsoft.com/office/powerpoint/2010/main" val="117730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These are the healthy hair cells.  The yellow part of the flaming pickle.  See how they are standing straight up.</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BCD7680C-3AA2-9942-BCEE-BB88D4D54ADB}" type="slidenum">
              <a:rPr lang="en-US" altLang="en-US"/>
              <a:pPr>
                <a:spcBef>
                  <a:spcPct val="0"/>
                </a:spcBef>
              </a:pPr>
              <a:t>18</a:t>
            </a:fld>
            <a:endParaRPr lang="en-US" altLang="en-US"/>
          </a:p>
        </p:txBody>
      </p:sp>
    </p:spTree>
    <p:extLst>
      <p:ext uri="{BB962C8B-B14F-4D97-AF65-F5344CB8AC3E}">
        <p14:creationId xmlns:p14="http://schemas.microsoft.com/office/powerpoint/2010/main" val="120611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Hold the two hair bundle posters next to each other. </a:t>
            </a:r>
          </a:p>
          <a:p>
            <a:pPr eaLnBrk="1" hangingPunct="1">
              <a:spcBef>
                <a:spcPct val="0"/>
              </a:spcBef>
            </a:pPr>
            <a:r>
              <a:rPr lang="en-US" altLang="en-US"/>
              <a:t>These are damaged hair cells.  The loud sounds have bent and broken them.</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4F4E6185-9C17-3542-B781-27ADD44A7E53}" type="slidenum">
              <a:rPr lang="en-US" altLang="en-US"/>
              <a:pPr>
                <a:spcBef>
                  <a:spcPct val="0"/>
                </a:spcBef>
              </a:pPr>
              <a:t>19</a:t>
            </a:fld>
            <a:endParaRPr lang="en-US" altLang="en-US"/>
          </a:p>
        </p:txBody>
      </p:sp>
    </p:spTree>
    <p:extLst>
      <p:ext uri="{BB962C8B-B14F-4D97-AF65-F5344CB8AC3E}">
        <p14:creationId xmlns:p14="http://schemas.microsoft.com/office/powerpoint/2010/main" val="203221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Tell them that although all these sounds seem very different, all sounds are caused by the same thing.  Today they will all be sound detectives and try to find out what that thing is. </a:t>
            </a:r>
            <a:br>
              <a:rPr lang="en-US" altLang="en-US"/>
            </a:br>
            <a:endParaRPr lang="en-US" altLang="en-US"/>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2CE509C1-DDF8-9842-BE84-E5B0C5363800}" type="slidenum">
              <a:rPr lang="en-US" altLang="en-US"/>
              <a:pPr>
                <a:spcBef>
                  <a:spcPct val="0"/>
                </a:spcBef>
              </a:pPr>
              <a:t>2</a:t>
            </a:fld>
            <a:endParaRPr lang="en-US" altLang="en-US"/>
          </a:p>
        </p:txBody>
      </p:sp>
    </p:spTree>
    <p:extLst>
      <p:ext uri="{BB962C8B-B14F-4D97-AF65-F5344CB8AC3E}">
        <p14:creationId xmlns:p14="http://schemas.microsoft.com/office/powerpoint/2010/main" val="495358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Pass out 5 or more pipe cleaners per student. Tell them not to bend them or mess with them yet!</a:t>
            </a:r>
          </a:p>
          <a:p>
            <a:pPr eaLnBrk="1" hangingPunct="1"/>
            <a:r>
              <a:rPr lang="en-US" altLang="en-US"/>
              <a:t>As you pass out the pipe cleaners ask students if they’ve ever made a model before. </a:t>
            </a:r>
          </a:p>
          <a:p>
            <a:pPr eaLnBrk="1" hangingPunct="1"/>
            <a:r>
              <a:rPr lang="en-US" altLang="en-US"/>
              <a:t>After soliciting several responses from students, tell them that today we’re going to make a model of the inner ear.</a:t>
            </a:r>
          </a:p>
          <a:p>
            <a:pPr eaLnBrk="1" hangingPunct="1"/>
            <a:r>
              <a:rPr lang="en-US" altLang="en-US"/>
              <a:t>Have them make a fist and hold it out.   That’s the green/pickle part,…the body of the hair cell</a:t>
            </a:r>
          </a:p>
          <a:p>
            <a:pPr eaLnBrk="1" hangingPunct="1"/>
            <a:r>
              <a:rPr lang="en-US" altLang="en-US"/>
              <a:t>Put the pipe cleaners in your fist.   That is the hair bundle.</a:t>
            </a:r>
            <a:r>
              <a:rPr lang="en-US" altLang="en-US">
                <a:solidFill>
                  <a:srgbClr val="7F7F7F"/>
                </a:solidFill>
              </a:rPr>
              <a:t> </a:t>
            </a:r>
          </a:p>
          <a:p>
            <a:pPr eaLnBrk="1" hangingPunct="1"/>
            <a:r>
              <a:rPr lang="en-US" altLang="en-US">
                <a:solidFill>
                  <a:srgbClr val="7F7F7F"/>
                </a:solidFill>
              </a:rPr>
              <a:t>We’re going to pretend our arm is something.  Can anyone tell me what it might be?  It’s the nerve taking the signal from the hair cells to the brain.</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128F4FF6-766A-604C-89EA-60B982F3FD0D}" type="slidenum">
              <a:rPr lang="en-US" altLang="en-US"/>
              <a:pPr>
                <a:spcBef>
                  <a:spcPct val="0"/>
                </a:spcBef>
              </a:pPr>
              <a:t>20</a:t>
            </a:fld>
            <a:endParaRPr lang="en-US" altLang="en-US"/>
          </a:p>
        </p:txBody>
      </p:sp>
    </p:spTree>
    <p:extLst>
      <p:ext uri="{BB962C8B-B14F-4D97-AF65-F5344CB8AC3E}">
        <p14:creationId xmlns:p14="http://schemas.microsoft.com/office/powerpoint/2010/main" val="1880608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Tell the students a story about going to the fireworks show.  </a:t>
            </a:r>
          </a:p>
          <a:p>
            <a:pPr eaLnBrk="1" hangingPunct="1">
              <a:spcBef>
                <a:spcPct val="0"/>
              </a:spcBef>
            </a:pPr>
            <a:r>
              <a:rPr lang="en-US" altLang="en-US"/>
              <a:t>Your sitting at the table talking to your parents.</a:t>
            </a:r>
          </a:p>
          <a:p>
            <a:pPr eaLnBrk="1" hangingPunct="1">
              <a:spcBef>
                <a:spcPct val="0"/>
              </a:spcBef>
            </a:pPr>
            <a:r>
              <a:rPr lang="en-US" altLang="en-US"/>
              <a:t>Show students how to gently brush their hands back and forth over the fuzzy sticks as your Dad talks to you nice and quiet.</a:t>
            </a:r>
          </a:p>
          <a:p>
            <a:pPr eaLnBrk="1" hangingPunct="1">
              <a:spcBef>
                <a:spcPct val="0"/>
              </a:spcBef>
            </a:pPr>
            <a:r>
              <a:rPr lang="en-US" altLang="en-US"/>
              <a:t>Dad says we’re going to the fire works show today. We get to sit in the (insert your stadium name here) stadium – the best seats there are!</a:t>
            </a:r>
          </a:p>
          <a:p>
            <a:pPr eaLnBrk="1" hangingPunct="1">
              <a:spcBef>
                <a:spcPct val="0"/>
              </a:spcBef>
            </a:pPr>
            <a:r>
              <a:rPr lang="en-US" altLang="en-US"/>
              <a:t>But if you want to go, you you have to mow the lawn first. </a:t>
            </a:r>
          </a:p>
          <a:p>
            <a:pPr eaLnBrk="1" hangingPunct="1">
              <a:spcBef>
                <a:spcPct val="0"/>
              </a:spcBef>
            </a:pPr>
            <a:r>
              <a:rPr lang="en-US" altLang="en-US"/>
              <a:t>Do you guys think a lawn mower is kind of loud?</a:t>
            </a:r>
          </a:p>
          <a:p>
            <a:pPr eaLnBrk="1" hangingPunct="1">
              <a:spcBef>
                <a:spcPct val="0"/>
              </a:spcBef>
            </a:pPr>
            <a:r>
              <a:rPr lang="en-US" altLang="en-US"/>
              <a:t>Ok, so we’re going to go out to the yard and start the lawn mower.  It’s going to get a little louder so brush your hair cells a little harder (not too hard).  A typical lawn mower is actually a safe sound for up to 2 hours.  Is your yard safe?  It depends on how big your yard is!</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F0003F7D-FB3A-CF47-A40B-C4837EC70B10}" type="slidenum">
              <a:rPr lang="en-US" altLang="en-US"/>
              <a:pPr>
                <a:spcBef>
                  <a:spcPct val="0"/>
                </a:spcBef>
              </a:pPr>
              <a:t>21</a:t>
            </a:fld>
            <a:endParaRPr lang="en-US" altLang="en-US"/>
          </a:p>
        </p:txBody>
      </p:sp>
    </p:spTree>
    <p:extLst>
      <p:ext uri="{BB962C8B-B14F-4D97-AF65-F5344CB8AC3E}">
        <p14:creationId xmlns:p14="http://schemas.microsoft.com/office/powerpoint/2010/main" val="726137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Now we get to go to the (insert local name here) stadium.  </a:t>
            </a:r>
          </a:p>
          <a:p>
            <a:pPr eaLnBrk="1" hangingPunct="1">
              <a:spcBef>
                <a:spcPct val="0"/>
              </a:spcBef>
            </a:pPr>
            <a:r>
              <a:rPr lang="en-US" altLang="en-US"/>
              <a:t>How loud are fireworks if you get really really close?</a:t>
            </a:r>
          </a:p>
          <a:p>
            <a:pPr eaLnBrk="1" hangingPunct="1">
              <a:spcBef>
                <a:spcPct val="0"/>
              </a:spcBef>
            </a:pPr>
            <a:r>
              <a:rPr lang="en-US" altLang="en-US"/>
              <a:t>We’re pretty excited and then they start!  Boom!, bang, boom.  Have students hit their hair bundles hard now as their hands go past.</a:t>
            </a:r>
          </a:p>
          <a:p>
            <a:pPr eaLnBrk="1" hangingPunct="1">
              <a:spcBef>
                <a:spcPct val="0"/>
              </a:spcBef>
            </a:pPr>
            <a:r>
              <a:rPr lang="en-US" altLang="en-US"/>
              <a:t>Ok, What do you hair bundles look like now?  Can you fix them?</a:t>
            </a:r>
          </a:p>
          <a:p>
            <a:pPr eaLnBrk="1" hangingPunct="1">
              <a:spcBef>
                <a:spcPct val="0"/>
              </a:spcBef>
            </a:pPr>
            <a:r>
              <a:rPr lang="en-US" altLang="en-US"/>
              <a:t>That’s what happens in our ears, these are nerve cells and we can’t regrow them.  Unless you’re a bird or a frog.</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370E92EE-9243-F541-93D2-859399632B5E}" type="slidenum">
              <a:rPr lang="en-US" altLang="en-US"/>
              <a:pPr>
                <a:spcBef>
                  <a:spcPct val="0"/>
                </a:spcBef>
              </a:pPr>
              <a:t>22</a:t>
            </a:fld>
            <a:endParaRPr lang="en-US" altLang="en-US"/>
          </a:p>
        </p:txBody>
      </p:sp>
    </p:spTree>
    <p:extLst>
      <p:ext uri="{BB962C8B-B14F-4D97-AF65-F5344CB8AC3E}">
        <p14:creationId xmlns:p14="http://schemas.microsoft.com/office/powerpoint/2010/main" val="51262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Optional </a:t>
            </a:r>
            <a:r>
              <a:rPr lang="en-US" altLang="en-US"/>
              <a:t>if you do not have a computer with speakers.</a:t>
            </a:r>
          </a:p>
          <a:p>
            <a:pPr eaLnBrk="1" hangingPunct="1">
              <a:spcBef>
                <a:spcPct val="0"/>
              </a:spcBef>
            </a:pPr>
            <a:r>
              <a:rPr lang="en-US" altLang="en-US"/>
              <a:t>Students really enjoy getting to hear the high sounds and seeing what they are able to hear. Not everyone’s ears are the same, some are more sensitive so if you can’t hear the 18,000 Hz, even when you’re young, it doesn’t have to be because of damage.</a:t>
            </a:r>
          </a:p>
          <a:p>
            <a:pPr eaLnBrk="1" hangingPunct="1">
              <a:spcBef>
                <a:spcPct val="0"/>
              </a:spcBef>
            </a:pPr>
            <a:r>
              <a:rPr lang="en-US" altLang="en-US"/>
              <a:t>Students love to see that they can hear high sounds better than their teacher! Most adults can’t hear higher than 12 – 15,000 Hz.</a:t>
            </a:r>
          </a:p>
          <a:p>
            <a:pPr eaLnBrk="1" hangingPunct="1">
              <a:spcBef>
                <a:spcPct val="0"/>
              </a:spcBef>
            </a:pPr>
            <a:r>
              <a:rPr lang="en-US" altLang="en-US"/>
              <a:t>Use the words “low pitch” and “high pitch”</a:t>
            </a:r>
          </a:p>
          <a:p>
            <a:pPr eaLnBrk="1" hangingPunct="1">
              <a:spcBef>
                <a:spcPct val="0"/>
              </a:spcBef>
            </a:pPr>
            <a:endParaRPr lang="en-US" altLang="en-US"/>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25245B1C-CFE5-B248-8FBC-6BF2EB801173}" type="slidenum">
              <a:rPr lang="en-US" altLang="en-US"/>
              <a:pPr>
                <a:spcBef>
                  <a:spcPct val="0"/>
                </a:spcBef>
              </a:pPr>
              <a:t>23</a:t>
            </a:fld>
            <a:endParaRPr lang="en-US" altLang="en-US"/>
          </a:p>
        </p:txBody>
      </p:sp>
    </p:spTree>
    <p:extLst>
      <p:ext uri="{BB962C8B-B14F-4D97-AF65-F5344CB8AC3E}">
        <p14:creationId xmlns:p14="http://schemas.microsoft.com/office/powerpoint/2010/main" val="424113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2E4C3-16E4-794A-A216-B30BB8EBAB54}" type="slidenum">
              <a:rPr lang="en-US" altLang="en-US" smtClean="0"/>
              <a:pPr/>
              <a:t>24</a:t>
            </a:fld>
            <a:endParaRPr lang="en-US" altLang="en-US"/>
          </a:p>
        </p:txBody>
      </p:sp>
    </p:spTree>
    <p:extLst>
      <p:ext uri="{BB962C8B-B14F-4D97-AF65-F5344CB8AC3E}">
        <p14:creationId xmlns:p14="http://schemas.microsoft.com/office/powerpoint/2010/main" val="2730659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Some students will chew with their side teeth and not get the straw very warm.  We’ve seen a few who do this have trouble making sound.  Instruct the students to chew on the straw with their lips closed, this helps it soften up and work better.</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E828441E-B21C-444F-9516-44B6148BDEC0}" type="slidenum">
              <a:rPr lang="en-US" altLang="en-US"/>
              <a:pPr>
                <a:spcBef>
                  <a:spcPct val="0"/>
                </a:spcBef>
              </a:pPr>
              <a:t>25</a:t>
            </a:fld>
            <a:endParaRPr lang="en-US" altLang="en-US"/>
          </a:p>
        </p:txBody>
      </p:sp>
    </p:spTree>
    <p:extLst>
      <p:ext uri="{BB962C8B-B14F-4D97-AF65-F5344CB8AC3E}">
        <p14:creationId xmlns:p14="http://schemas.microsoft.com/office/powerpoint/2010/main" val="577000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tips of the straw are vibrating.  If students are having trouble figuring this out, suggest that they gently touch their tongue to the tips of the straw while they make a sound. They will feel it tickling their tongue.</a:t>
            </a:r>
          </a:p>
        </p:txBody>
      </p:sp>
    </p:spTree>
    <p:extLst>
      <p:ext uri="{BB962C8B-B14F-4D97-AF65-F5344CB8AC3E}">
        <p14:creationId xmlns:p14="http://schemas.microsoft.com/office/powerpoint/2010/main" val="175626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2E4C3-16E4-794A-A216-B30BB8EBAB54}" type="slidenum">
              <a:rPr lang="en-US" altLang="en-US" smtClean="0"/>
              <a:pPr/>
              <a:t>27</a:t>
            </a:fld>
            <a:endParaRPr lang="en-US" altLang="en-US"/>
          </a:p>
        </p:txBody>
      </p:sp>
    </p:spTree>
    <p:extLst>
      <p:ext uri="{BB962C8B-B14F-4D97-AF65-F5344CB8AC3E}">
        <p14:creationId xmlns:p14="http://schemas.microsoft.com/office/powerpoint/2010/main" val="1193624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11127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Name a student or two who were at the beginning of the wave.  Ask them if they went with the wave across the room.</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033259E2-B473-CF47-9306-1826C9070A8A}" type="slidenum">
              <a:rPr lang="en-US" altLang="en-US"/>
              <a:pPr>
                <a:spcBef>
                  <a:spcPct val="0"/>
                </a:spcBef>
              </a:pPr>
              <a:t>29</a:t>
            </a:fld>
            <a:endParaRPr lang="en-US" altLang="en-US"/>
          </a:p>
        </p:txBody>
      </p:sp>
    </p:spTree>
    <p:extLst>
      <p:ext uri="{BB962C8B-B14F-4D97-AF65-F5344CB8AC3E}">
        <p14:creationId xmlns:p14="http://schemas.microsoft.com/office/powerpoint/2010/main" val="136410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Tell them you will make a sound for them using a tuning fork.  This tuning fork always makes the same clear sound.  Show the learners that you are holding the rounded handle and that the two "tines" make a narrow letter "U".  Show the rubber strike plate.  The tines must only be struck on the strike plate, because they may become bent or broken if they are struck against a hard object. </a:t>
            </a:r>
            <a:br>
              <a:rPr lang="en-US" altLang="en-US"/>
            </a:br>
            <a:r>
              <a:rPr lang="en-US" altLang="en-US"/>
              <a:t>	Tuning forks should NOT be struck against hard surfaces like desks.  A mallet is ideal but the heal of your tennis shoes, your knee, your palm, or a text book are good substitutes.</a:t>
            </a:r>
          </a:p>
        </p:txBody>
      </p:sp>
      <p:sp>
        <p:nvSpPr>
          <p:cNvPr id="20483"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lgn="r" eaLnBrk="1" hangingPunct="1">
              <a:spcBef>
                <a:spcPct val="0"/>
              </a:spcBef>
            </a:pPr>
            <a:fld id="{FB6917C9-3968-634D-8677-E949C1C0EE62}" type="slidenum">
              <a:rPr lang="en-US" altLang="en-US"/>
              <a:pPr algn="r" eaLnBrk="1" hangingPunct="1">
                <a:spcBef>
                  <a:spcPct val="0"/>
                </a:spcBef>
              </a:pPr>
              <a:t>3</a:t>
            </a:fld>
            <a:endParaRPr lang="en-US" altLang="en-US"/>
          </a:p>
        </p:txBody>
      </p:sp>
    </p:spTree>
    <p:extLst>
      <p:ext uri="{BB962C8B-B14F-4D97-AF65-F5344CB8AC3E}">
        <p14:creationId xmlns:p14="http://schemas.microsoft.com/office/powerpoint/2010/main" val="1847845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Extension:  If you have a computer in the room, show the PhET “Sound” simulation.  Choose the last tab – “Listen with Varying Pressure”.  What happens to the sound when the air is removed from the box? </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7DD1A6A8-7BC3-8B4C-A423-84059A2A712A}" type="slidenum">
              <a:rPr lang="en-US" altLang="en-US"/>
              <a:pPr>
                <a:spcBef>
                  <a:spcPct val="0"/>
                </a:spcBef>
              </a:pPr>
              <a:t>30</a:t>
            </a:fld>
            <a:endParaRPr lang="en-US" altLang="en-US"/>
          </a:p>
        </p:txBody>
      </p:sp>
    </p:spTree>
    <p:extLst>
      <p:ext uri="{BB962C8B-B14F-4D97-AF65-F5344CB8AC3E}">
        <p14:creationId xmlns:p14="http://schemas.microsoft.com/office/powerpoint/2010/main" val="50093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555864C7-AAF7-1C40-904E-398403F2963E}" type="slidenum">
              <a:rPr lang="en-US" altLang="en-US"/>
              <a:pPr>
                <a:spcBef>
                  <a:spcPct val="0"/>
                </a:spcBef>
              </a:pPr>
              <a:t>31</a:t>
            </a:fld>
            <a:endParaRPr lang="en-US" altLang="en-US"/>
          </a:p>
        </p:txBody>
      </p:sp>
    </p:spTree>
    <p:extLst>
      <p:ext uri="{BB962C8B-B14F-4D97-AF65-F5344CB8AC3E}">
        <p14:creationId xmlns:p14="http://schemas.microsoft.com/office/powerpoint/2010/main" val="115226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the two straw combination is as long as possible, you can get the lowest sounds.</a:t>
            </a: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3A08CDAE-6CEB-C147-9CAD-963B0A9571AE}" type="slidenum">
              <a:rPr lang="en-US" altLang="en-US"/>
              <a:pPr>
                <a:spcBef>
                  <a:spcPct val="0"/>
                </a:spcBef>
              </a:pPr>
              <a:t>32</a:t>
            </a:fld>
            <a:endParaRPr lang="en-US" altLang="en-US"/>
          </a:p>
        </p:txBody>
      </p:sp>
    </p:spTree>
    <p:extLst>
      <p:ext uri="{BB962C8B-B14F-4D97-AF65-F5344CB8AC3E}">
        <p14:creationId xmlns:p14="http://schemas.microsoft.com/office/powerpoint/2010/main" val="1726364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2E4C3-16E4-794A-A216-B30BB8EBAB54}" type="slidenum">
              <a:rPr lang="en-US" altLang="en-US" smtClean="0"/>
              <a:pPr/>
              <a:t>33</a:t>
            </a:fld>
            <a:endParaRPr lang="en-US" altLang="en-US"/>
          </a:p>
        </p:txBody>
      </p:sp>
    </p:spTree>
    <p:extLst>
      <p:ext uri="{BB962C8B-B14F-4D97-AF65-F5344CB8AC3E}">
        <p14:creationId xmlns:p14="http://schemas.microsoft.com/office/powerpoint/2010/main" val="2506611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2E4C3-16E4-794A-A216-B30BB8EBAB54}" type="slidenum">
              <a:rPr lang="en-US" altLang="en-US" smtClean="0"/>
              <a:pPr/>
              <a:t>34</a:t>
            </a:fld>
            <a:endParaRPr lang="en-US" altLang="en-US"/>
          </a:p>
        </p:txBody>
      </p:sp>
    </p:spTree>
    <p:extLst>
      <p:ext uri="{BB962C8B-B14F-4D97-AF65-F5344CB8AC3E}">
        <p14:creationId xmlns:p14="http://schemas.microsoft.com/office/powerpoint/2010/main" val="2434751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Extension:  There is an activity called “How musical Instruments Work” that helps students sort out the difference between resonance and sympathetic vibration and what their roles are in musical instruments. This activity is recommended as a follow on to Musical Instruments I and II.</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46B32DBE-80F5-6F45-9E79-98AD9FB64964}" type="slidenum">
              <a:rPr lang="en-US" altLang="en-US"/>
              <a:pPr>
                <a:spcBef>
                  <a:spcPct val="0"/>
                </a:spcBef>
              </a:pPr>
              <a:t>35</a:t>
            </a:fld>
            <a:endParaRPr lang="en-US" altLang="en-US"/>
          </a:p>
        </p:txBody>
      </p:sp>
    </p:spTree>
    <p:extLst>
      <p:ext uri="{BB962C8B-B14F-4D97-AF65-F5344CB8AC3E}">
        <p14:creationId xmlns:p14="http://schemas.microsoft.com/office/powerpoint/2010/main" val="348983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a demo done by the teacher. There is a video link here so you can see how it works but it’s MUCH better if the teacher does the demo than just showing the video. The teacher will have three sticks of pasta in their hand.  Each one held with a different length above the hand.  Each stick of pasta has a raisin or marshmallow stuck on the end for weight.  When you shake your hand slowly, the long pasta will swing vigorously back and forth.  When you shake at medium frequency, the middle one will and the other two just jiggle.  If you can shake fast enough, the short one will wave vigorously and the other two just wiggle.  If you do any of the three fast enough, the pasta will snap off.  </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3AB007AE-4811-9A4D-A39B-5958B133BD25}" type="slidenum">
              <a:rPr lang="en-US" altLang="en-US"/>
              <a:pPr>
                <a:spcBef>
                  <a:spcPct val="0"/>
                </a:spcBef>
              </a:pPr>
              <a:t>36</a:t>
            </a:fld>
            <a:endParaRPr lang="en-US" altLang="en-US"/>
          </a:p>
        </p:txBody>
      </p:sp>
    </p:spTree>
    <p:extLst>
      <p:ext uri="{BB962C8B-B14F-4D97-AF65-F5344CB8AC3E}">
        <p14:creationId xmlns:p14="http://schemas.microsoft.com/office/powerpoint/2010/main" val="584684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2E4C3-16E4-794A-A216-B30BB8EBAB54}" type="slidenum">
              <a:rPr lang="en-US" altLang="en-US" smtClean="0"/>
              <a:pPr/>
              <a:t>37</a:t>
            </a:fld>
            <a:endParaRPr lang="en-US" altLang="en-US"/>
          </a:p>
        </p:txBody>
      </p:sp>
    </p:spTree>
    <p:extLst>
      <p:ext uri="{BB962C8B-B14F-4D97-AF65-F5344CB8AC3E}">
        <p14:creationId xmlns:p14="http://schemas.microsoft.com/office/powerpoint/2010/main" val="218940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789A4EB6-0407-1545-86DD-742E1AE28C40}" type="slidenum">
              <a:rPr lang="en-US" altLang="en-US"/>
              <a:pPr>
                <a:spcBef>
                  <a:spcPct val="0"/>
                </a:spcBef>
              </a:pPr>
              <a:t>38</a:t>
            </a:fld>
            <a:endParaRPr lang="en-US" altLang="en-US"/>
          </a:p>
        </p:txBody>
      </p:sp>
    </p:spTree>
    <p:extLst>
      <p:ext uri="{BB962C8B-B14F-4D97-AF65-F5344CB8AC3E}">
        <p14:creationId xmlns:p14="http://schemas.microsoft.com/office/powerpoint/2010/main" val="2060202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Teacher demonstration.  Have one student come to the front of the room and help you play the cup instrument.  Tie the string to a table leg (don’t try to just hold it) and pull the cup very tight.  Then have a student pluck the string.  Show how it sounds without the cup (hold the string just before the cup so the vibrations cannot travel into the cup).  Then show them how the sound changes if the string is shorter or longer when the cup is being used to amplify the sound.  </a:t>
            </a:r>
          </a:p>
          <a:p>
            <a:endParaRPr lang="en-US" altLang="en-US"/>
          </a:p>
          <a:p>
            <a:r>
              <a:rPr lang="en-US" altLang="en-US"/>
              <a:t>Extension:  The activity called Musical Instruments part II is an entire lesson that utilizes the cup instrument and investigates other stringed instruments.</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6A7D81C7-599A-3745-966D-E1EDE986C47A}" type="slidenum">
              <a:rPr lang="en-US" altLang="en-US"/>
              <a:pPr>
                <a:spcBef>
                  <a:spcPct val="0"/>
                </a:spcBef>
              </a:pPr>
              <a:t>39</a:t>
            </a:fld>
            <a:endParaRPr lang="en-US" altLang="en-US"/>
          </a:p>
        </p:txBody>
      </p:sp>
    </p:spTree>
    <p:extLst>
      <p:ext uri="{BB962C8B-B14F-4D97-AF65-F5344CB8AC3E}">
        <p14:creationId xmlns:p14="http://schemas.microsoft.com/office/powerpoint/2010/main" val="194229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Do not touch vibrating forks to your nose.  There are rumors that it can cause a nose bleed.  It is fun to try eyelashes, lips (not teeth), ear lobe etc…</a:t>
            </a:r>
          </a:p>
        </p:txBody>
      </p:sp>
      <p:sp>
        <p:nvSpPr>
          <p:cNvPr id="22531"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lgn="r" eaLnBrk="1" hangingPunct="1">
              <a:spcBef>
                <a:spcPct val="0"/>
              </a:spcBef>
            </a:pPr>
            <a:fld id="{B3AA47A4-CAC5-644B-BEAE-90C35E800935}" type="slidenum">
              <a:rPr lang="en-US" altLang="en-US"/>
              <a:pPr algn="r" eaLnBrk="1" hangingPunct="1">
                <a:spcBef>
                  <a:spcPct val="0"/>
                </a:spcBef>
              </a:pPr>
              <a:t>4</a:t>
            </a:fld>
            <a:endParaRPr lang="en-US" altLang="en-US"/>
          </a:p>
        </p:txBody>
      </p:sp>
    </p:spTree>
    <p:extLst>
      <p:ext uri="{BB962C8B-B14F-4D97-AF65-F5344CB8AC3E}">
        <p14:creationId xmlns:p14="http://schemas.microsoft.com/office/powerpoint/2010/main" val="1970853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2E4C3-16E4-794A-A216-B30BB8EBAB54}" type="slidenum">
              <a:rPr lang="en-US" altLang="en-US" smtClean="0"/>
              <a:pPr/>
              <a:t>40</a:t>
            </a:fld>
            <a:endParaRPr lang="en-US" altLang="en-US"/>
          </a:p>
        </p:txBody>
      </p:sp>
    </p:spTree>
    <p:extLst>
      <p:ext uri="{BB962C8B-B14F-4D97-AF65-F5344CB8AC3E}">
        <p14:creationId xmlns:p14="http://schemas.microsoft.com/office/powerpoint/2010/main" val="2672696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what we’ve learned and put ideas together.  Different parts of the cochlea have different resonant frequencies so are sensitive to different pitches.  The hairs in the front of the cochlea sense higher sounds and the hairs towards the back are sensitive to lower sounds.  This is partly due to the tension of the basiler membrane in different parts of the cochlea.  The hair cells in the front typically get damaged first since they are closer to the sound.  This means when you have hearing damage the sound is messed up, not just quieter.  </a:t>
            </a:r>
          </a:p>
          <a:p>
            <a:pPr eaLnBrk="1" hangingPunct="1">
              <a:spcBef>
                <a:spcPct val="0"/>
              </a:spcBef>
            </a:pPr>
            <a:endParaRPr lang="en-US" altLang="en-US"/>
          </a:p>
          <a:p>
            <a:pPr eaLnBrk="1" hangingPunct="1">
              <a:spcBef>
                <a:spcPct val="0"/>
              </a:spcBef>
            </a:pPr>
            <a:r>
              <a:rPr lang="en-US" altLang="en-US"/>
              <a:t>Extension: There is a game on the Dangerous Decibels virtual lab that lets you hear what different sounds will sound like if you have hearing damage.</a:t>
            </a: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10AA4A0A-BE2C-D84B-B44D-87BC98D8BCD1}" type="slidenum">
              <a:rPr lang="en-US" altLang="en-US"/>
              <a:pPr>
                <a:spcBef>
                  <a:spcPct val="0"/>
                </a:spcBef>
              </a:pPr>
              <a:t>41</a:t>
            </a:fld>
            <a:endParaRPr lang="en-US" altLang="en-US"/>
          </a:p>
        </p:txBody>
      </p:sp>
    </p:spTree>
    <p:extLst>
      <p:ext uri="{BB962C8B-B14F-4D97-AF65-F5344CB8AC3E}">
        <p14:creationId xmlns:p14="http://schemas.microsoft.com/office/powerpoint/2010/main" val="18872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Extension:  This is a good time to look at other objects that make sounds with highly visible vibrations.  Possible samples are musical items like a triangle, tambourine, guitar, drum, cymbal; household items like a wind-up clock with an alarm, a kitchen timer, a hand bell, wind chimes, etc.  In each case the children can guess what is vibrating and check their hunches by trying to stop the sound by stopping the vibration. </a:t>
            </a:r>
          </a:p>
        </p:txBody>
      </p:sp>
      <p:sp>
        <p:nvSpPr>
          <p:cNvPr id="24579"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lgn="r" eaLnBrk="1" hangingPunct="1">
              <a:spcBef>
                <a:spcPct val="0"/>
              </a:spcBef>
            </a:pPr>
            <a:fld id="{A48B5E17-2D09-4942-9C99-7879273FDCA0}" type="slidenum">
              <a:rPr lang="en-US" altLang="en-US"/>
              <a:pPr algn="r" eaLnBrk="1" hangingPunct="1">
                <a:spcBef>
                  <a:spcPct val="0"/>
                </a:spcBef>
              </a:pPr>
              <a:t>5</a:t>
            </a:fld>
            <a:endParaRPr lang="en-US" altLang="en-US"/>
          </a:p>
        </p:txBody>
      </p:sp>
    </p:spTree>
    <p:extLst>
      <p:ext uri="{BB962C8B-B14F-4D97-AF65-F5344CB8AC3E}">
        <p14:creationId xmlns:p14="http://schemas.microsoft.com/office/powerpoint/2010/main" val="135090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called “Sympathetic vibration”.  Some of the energy from the tuning fork is transferred to the table and makes the table top vibrate.  The table top moves a lot more air than the tuning fork does.  Air moving is sound so this makes a louder sound.  Notice that the table top vibrates for a shorter time than the fork alone does.  Energy is conserved.</a:t>
            </a:r>
          </a:p>
          <a:p>
            <a:pPr eaLnBrk="1" hangingPunct="1">
              <a:spcBef>
                <a:spcPct val="0"/>
              </a:spcBef>
            </a:pPr>
            <a:endParaRPr lang="en-US" altLang="en-US"/>
          </a:p>
          <a:p>
            <a:pPr eaLnBrk="1" hangingPunct="1">
              <a:spcBef>
                <a:spcPct val="0"/>
              </a:spcBef>
            </a:pPr>
            <a:r>
              <a:rPr lang="en-US" altLang="en-US"/>
              <a:t>Extension:  Students can place a vibrating fork on other surfaces: a chair, a file cabinet, the floor, a book, the teacher's desk, a recess ball, a lunch box, etc.  Did they detect any patterns in what made the fork's sound louder?  The softer?  If necessary, guide their theorizing by pointing out that some things - like a rubber recess ball- have spaces filled largely with air, while others - the table- are packed quite solid.  Can the vibrations move more easily through air or a solid? </a:t>
            </a:r>
            <a:br>
              <a:rPr lang="en-US" altLang="en-US"/>
            </a:br>
            <a:r>
              <a:rPr lang="en-US" altLang="en-US"/>
              <a:t>(Sound travels in waves that spread onward from the source to our ears.  All things are made up of molecules.  The molecules in solids  like metal or wood are tightly packed together and they can carry sound waves more efficiently than the spread-out molecules in air.  Solids are good transmitters of sound.  Sound travels through steel 15 times faster than through air. Water's good too, carrying sound four times faster than air.) </a:t>
            </a:r>
            <a:br>
              <a:rPr lang="en-US" altLang="en-US"/>
            </a:br>
            <a:r>
              <a:rPr lang="en-US" altLang="en-US"/>
              <a:t>Let some children choose a new site to place their vibrating forks.  Ask the class to predict whether the sound will be louder or softer (i.e., whether the sound waves will travel well or be slowed down). </a:t>
            </a:r>
          </a:p>
        </p:txBody>
      </p:sp>
      <p:sp>
        <p:nvSpPr>
          <p:cNvPr id="26627"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lgn="r" eaLnBrk="1" hangingPunct="1">
              <a:spcBef>
                <a:spcPct val="0"/>
              </a:spcBef>
            </a:pPr>
            <a:fld id="{2955AA14-C2F5-2448-A911-AA4CA6486B0C}" type="slidenum">
              <a:rPr lang="en-US" altLang="en-US"/>
              <a:pPr algn="r" eaLnBrk="1" hangingPunct="1">
                <a:spcBef>
                  <a:spcPct val="0"/>
                </a:spcBef>
              </a:pPr>
              <a:t>6</a:t>
            </a:fld>
            <a:endParaRPr lang="en-US" altLang="en-US"/>
          </a:p>
        </p:txBody>
      </p:sp>
    </p:spTree>
    <p:extLst>
      <p:ext uri="{BB962C8B-B14F-4D97-AF65-F5344CB8AC3E}">
        <p14:creationId xmlns:p14="http://schemas.microsoft.com/office/powerpoint/2010/main" val="141945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Pass out one tuning fork and ping pong ball to each group.  Students should work in groups of 2 or 3.  The point here is to see that nothing happens when the quiet fork is touched to a ball.</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9984566D-C9CB-214D-8F4D-C89E79369FE2}" type="slidenum">
              <a:rPr lang="en-US" altLang="en-US"/>
              <a:pPr>
                <a:spcBef>
                  <a:spcPct val="0"/>
                </a:spcBef>
              </a:pPr>
              <a:t>7</a:t>
            </a:fld>
            <a:endParaRPr lang="en-US" altLang="en-US"/>
          </a:p>
        </p:txBody>
      </p:sp>
    </p:spTree>
    <p:extLst>
      <p:ext uri="{BB962C8B-B14F-4D97-AF65-F5344CB8AC3E}">
        <p14:creationId xmlns:p14="http://schemas.microsoft.com/office/powerpoint/2010/main" val="35893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ball should bounce vigorously away from the tuning fork.  The ball is very light and the fork is vibrating with a fair amount of energy so makes the ball move a lot by transferring some of its vibrational energy to the ball when touched.</a:t>
            </a:r>
          </a:p>
        </p:txBody>
      </p:sp>
      <p:sp>
        <p:nvSpPr>
          <p:cNvPr id="30723"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lgn="r" eaLnBrk="1" hangingPunct="1">
              <a:spcBef>
                <a:spcPct val="0"/>
              </a:spcBef>
            </a:pPr>
            <a:fld id="{4E706106-910F-A543-B531-2112126E2A98}" type="slidenum">
              <a:rPr lang="en-US" altLang="en-US"/>
              <a:pPr algn="r" eaLnBrk="1" hangingPunct="1">
                <a:spcBef>
                  <a:spcPct val="0"/>
                </a:spcBef>
              </a:pPr>
              <a:t>8</a:t>
            </a:fld>
            <a:endParaRPr lang="en-US" altLang="en-US"/>
          </a:p>
        </p:txBody>
      </p:sp>
    </p:spTree>
    <p:extLst>
      <p:ext uri="{BB962C8B-B14F-4D97-AF65-F5344CB8AC3E}">
        <p14:creationId xmlns:p14="http://schemas.microsoft.com/office/powerpoint/2010/main" val="39432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Show the large Anatomy of the Ear poster.  Ask Students if any of them have learned anything about the ear before. Let students offer ideas for a minute or so to get them thinking about the ear.</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defRPr>
            </a:lvl1pPr>
            <a:lvl2pPr marL="785372" indent="-302066">
              <a:spcBef>
                <a:spcPct val="30000"/>
              </a:spcBef>
              <a:defRPr sz="1300">
                <a:solidFill>
                  <a:schemeClr val="tx1"/>
                </a:solidFill>
                <a:latin typeface="Calibri" charset="0"/>
              </a:defRPr>
            </a:lvl2pPr>
            <a:lvl3pPr marL="1208265" indent="-241653">
              <a:spcBef>
                <a:spcPct val="30000"/>
              </a:spcBef>
              <a:defRPr sz="1300">
                <a:solidFill>
                  <a:schemeClr val="tx1"/>
                </a:solidFill>
                <a:latin typeface="Calibri" charset="0"/>
              </a:defRPr>
            </a:lvl3pPr>
            <a:lvl4pPr marL="1691571" indent="-241653">
              <a:spcBef>
                <a:spcPct val="30000"/>
              </a:spcBef>
              <a:defRPr sz="1300">
                <a:solidFill>
                  <a:schemeClr val="tx1"/>
                </a:solidFill>
                <a:latin typeface="Calibri" charset="0"/>
              </a:defRPr>
            </a:lvl4pPr>
            <a:lvl5pPr marL="2174878" indent="-241653">
              <a:spcBef>
                <a:spcPct val="30000"/>
              </a:spcBef>
              <a:defRPr sz="1300">
                <a:solidFill>
                  <a:schemeClr val="tx1"/>
                </a:solidFill>
                <a:latin typeface="Calibri" charset="0"/>
              </a:defRPr>
            </a:lvl5pPr>
            <a:lvl6pPr marL="2658184" indent="-241653" eaLnBrk="0" fontAlgn="base" hangingPunct="0">
              <a:spcBef>
                <a:spcPct val="30000"/>
              </a:spcBef>
              <a:spcAft>
                <a:spcPct val="0"/>
              </a:spcAft>
              <a:defRPr sz="1300">
                <a:solidFill>
                  <a:schemeClr val="tx1"/>
                </a:solidFill>
                <a:latin typeface="Calibri" charset="0"/>
              </a:defRPr>
            </a:lvl6pPr>
            <a:lvl7pPr marL="3141490" indent="-241653" eaLnBrk="0" fontAlgn="base" hangingPunct="0">
              <a:spcBef>
                <a:spcPct val="30000"/>
              </a:spcBef>
              <a:spcAft>
                <a:spcPct val="0"/>
              </a:spcAft>
              <a:defRPr sz="1300">
                <a:solidFill>
                  <a:schemeClr val="tx1"/>
                </a:solidFill>
                <a:latin typeface="Calibri" charset="0"/>
              </a:defRPr>
            </a:lvl7pPr>
            <a:lvl8pPr marL="3624796" indent="-241653" eaLnBrk="0" fontAlgn="base" hangingPunct="0">
              <a:spcBef>
                <a:spcPct val="30000"/>
              </a:spcBef>
              <a:spcAft>
                <a:spcPct val="0"/>
              </a:spcAft>
              <a:defRPr sz="1300">
                <a:solidFill>
                  <a:schemeClr val="tx1"/>
                </a:solidFill>
                <a:latin typeface="Calibri" charset="0"/>
              </a:defRPr>
            </a:lvl8pPr>
            <a:lvl9pPr marL="4108102" indent="-241653" eaLnBrk="0" fontAlgn="base" hangingPunct="0">
              <a:spcBef>
                <a:spcPct val="30000"/>
              </a:spcBef>
              <a:spcAft>
                <a:spcPct val="0"/>
              </a:spcAft>
              <a:defRPr sz="1300">
                <a:solidFill>
                  <a:schemeClr val="tx1"/>
                </a:solidFill>
                <a:latin typeface="Calibri" charset="0"/>
              </a:defRPr>
            </a:lvl9pPr>
          </a:lstStyle>
          <a:p>
            <a:pPr>
              <a:spcBef>
                <a:spcPct val="0"/>
              </a:spcBef>
            </a:pPr>
            <a:fld id="{DC81674D-D73B-E04B-8D1E-6AD02E90E371}" type="slidenum">
              <a:rPr lang="en-US" altLang="en-US"/>
              <a:pPr>
                <a:spcBef>
                  <a:spcPct val="0"/>
                </a:spcBef>
              </a:pPr>
              <a:t>9</a:t>
            </a:fld>
            <a:endParaRPr lang="en-US" altLang="en-US"/>
          </a:p>
        </p:txBody>
      </p:sp>
    </p:spTree>
    <p:extLst>
      <p:ext uri="{BB962C8B-B14F-4D97-AF65-F5344CB8AC3E}">
        <p14:creationId xmlns:p14="http://schemas.microsoft.com/office/powerpoint/2010/main" val="30301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1F4F0EA-D5FF-2B4C-86E0-A93D1D699384}" type="datetime1">
              <a:rPr lang="en-US" altLang="en-US"/>
              <a:pPr/>
              <a:t>10/26/16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77F745-158F-5345-BFB3-B51DB684680A}" type="slidenum">
              <a:rPr lang="en-US" altLang="en-US"/>
              <a:pPr/>
              <a:t>‹#›</a:t>
            </a:fld>
            <a:endParaRPr lang="en-US" altLang="en-US"/>
          </a:p>
        </p:txBody>
      </p:sp>
    </p:spTree>
    <p:extLst>
      <p:ext uri="{BB962C8B-B14F-4D97-AF65-F5344CB8AC3E}">
        <p14:creationId xmlns:p14="http://schemas.microsoft.com/office/powerpoint/2010/main" val="7986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169848F-4667-7E4B-9A32-B6462562452B}" type="datetime1">
              <a:rPr lang="en-US" altLang="en-US"/>
              <a:pPr/>
              <a:t>10/26/16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E749DB-3C73-0046-B93B-1018DC428EED}" type="slidenum">
              <a:rPr lang="en-US" altLang="en-US"/>
              <a:pPr/>
              <a:t>‹#›</a:t>
            </a:fld>
            <a:endParaRPr lang="en-US" altLang="en-US"/>
          </a:p>
        </p:txBody>
      </p:sp>
    </p:spTree>
    <p:extLst>
      <p:ext uri="{BB962C8B-B14F-4D97-AF65-F5344CB8AC3E}">
        <p14:creationId xmlns:p14="http://schemas.microsoft.com/office/powerpoint/2010/main" val="136301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236F0A5-B634-E546-BE40-90AC3E59DD4A}" type="datetime1">
              <a:rPr lang="en-US" altLang="en-US"/>
              <a:pPr/>
              <a:t>10/26/16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68E63B-DA11-154E-9720-33190C646E0C}" type="slidenum">
              <a:rPr lang="en-US" altLang="en-US"/>
              <a:pPr/>
              <a:t>‹#›</a:t>
            </a:fld>
            <a:endParaRPr lang="en-US" altLang="en-US"/>
          </a:p>
        </p:txBody>
      </p:sp>
    </p:spTree>
    <p:extLst>
      <p:ext uri="{BB962C8B-B14F-4D97-AF65-F5344CB8AC3E}">
        <p14:creationId xmlns:p14="http://schemas.microsoft.com/office/powerpoint/2010/main" val="99379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8DC01BE-99F1-B941-8404-F53808BCF8BD}" type="datetime1">
              <a:rPr lang="en-US" altLang="en-US"/>
              <a:pPr/>
              <a:t>10/26/16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A66004-2023-1F44-9166-0CAC7224CEAF}" type="slidenum">
              <a:rPr lang="en-US" altLang="en-US"/>
              <a:pPr/>
              <a:t>‹#›</a:t>
            </a:fld>
            <a:endParaRPr lang="en-US" altLang="en-US"/>
          </a:p>
        </p:txBody>
      </p:sp>
    </p:spTree>
    <p:extLst>
      <p:ext uri="{BB962C8B-B14F-4D97-AF65-F5344CB8AC3E}">
        <p14:creationId xmlns:p14="http://schemas.microsoft.com/office/powerpoint/2010/main" val="8074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2CFCA35-43AB-A045-9A92-353638D789F8}" type="datetime1">
              <a:rPr lang="en-US" altLang="en-US"/>
              <a:pPr/>
              <a:t>10/26/16</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93C448-99DE-D545-868B-5262FDEC079F}" type="slidenum">
              <a:rPr lang="en-US" altLang="en-US"/>
              <a:pPr/>
              <a:t>‹#›</a:t>
            </a:fld>
            <a:endParaRPr lang="en-US" altLang="en-US"/>
          </a:p>
        </p:txBody>
      </p:sp>
    </p:spTree>
    <p:extLst>
      <p:ext uri="{BB962C8B-B14F-4D97-AF65-F5344CB8AC3E}">
        <p14:creationId xmlns:p14="http://schemas.microsoft.com/office/powerpoint/2010/main" val="210088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DC54892-5F16-2842-A78E-B58FD5775E58}" type="datetime1">
              <a:rPr lang="en-US" altLang="en-US"/>
              <a:pPr/>
              <a:t>10/26/16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ADEAB190-7B79-664B-90A4-DBF884D65ED0}" type="slidenum">
              <a:rPr lang="en-US" altLang="en-US"/>
              <a:pPr/>
              <a:t>‹#›</a:t>
            </a:fld>
            <a:endParaRPr lang="en-US" altLang="en-US"/>
          </a:p>
        </p:txBody>
      </p:sp>
    </p:spTree>
    <p:extLst>
      <p:ext uri="{BB962C8B-B14F-4D97-AF65-F5344CB8AC3E}">
        <p14:creationId xmlns:p14="http://schemas.microsoft.com/office/powerpoint/2010/main" val="62845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F85B5D5-33CE-CD4F-8965-F641CDD965C3}" type="datetime1">
              <a:rPr lang="en-US" altLang="en-US"/>
              <a:pPr/>
              <a:t>10/26/16</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561827E9-B4F9-784E-AC35-C6E0840A1F35}" type="slidenum">
              <a:rPr lang="en-US" altLang="en-US"/>
              <a:pPr/>
              <a:t>‹#›</a:t>
            </a:fld>
            <a:endParaRPr lang="en-US" altLang="en-US"/>
          </a:p>
        </p:txBody>
      </p:sp>
    </p:spTree>
    <p:extLst>
      <p:ext uri="{BB962C8B-B14F-4D97-AF65-F5344CB8AC3E}">
        <p14:creationId xmlns:p14="http://schemas.microsoft.com/office/powerpoint/2010/main" val="115654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07C56F5-5C1F-BD4A-9E04-D182EB99CD75}" type="datetime1">
              <a:rPr lang="en-US" altLang="en-US"/>
              <a:pPr/>
              <a:t>10/26/16</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8F2B9CA6-1D6B-374F-A6F3-527DFFF3EE29}" type="slidenum">
              <a:rPr lang="en-US" altLang="en-US"/>
              <a:pPr/>
              <a:t>‹#›</a:t>
            </a:fld>
            <a:endParaRPr lang="en-US" altLang="en-US"/>
          </a:p>
        </p:txBody>
      </p:sp>
    </p:spTree>
    <p:extLst>
      <p:ext uri="{BB962C8B-B14F-4D97-AF65-F5344CB8AC3E}">
        <p14:creationId xmlns:p14="http://schemas.microsoft.com/office/powerpoint/2010/main" val="113451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BCDAA1B-8425-4B48-8D10-02260568C5B3}" type="datetime1">
              <a:rPr lang="en-US" altLang="en-US"/>
              <a:pPr/>
              <a:t>10/26/16</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C9E54D4-03FB-834F-A4ED-301F07294AD8}" type="slidenum">
              <a:rPr lang="en-US" altLang="en-US"/>
              <a:pPr/>
              <a:t>‹#›</a:t>
            </a:fld>
            <a:endParaRPr lang="en-US" altLang="en-US"/>
          </a:p>
        </p:txBody>
      </p:sp>
    </p:spTree>
    <p:extLst>
      <p:ext uri="{BB962C8B-B14F-4D97-AF65-F5344CB8AC3E}">
        <p14:creationId xmlns:p14="http://schemas.microsoft.com/office/powerpoint/2010/main" val="34637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43016B8-82B7-6E49-A5D4-11DA03EB2FE8}" type="datetime1">
              <a:rPr lang="en-US" altLang="en-US"/>
              <a:pPr/>
              <a:t>10/26/16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288E778-5EA2-D140-9D78-A47216A42B7A}" type="slidenum">
              <a:rPr lang="en-US" altLang="en-US"/>
              <a:pPr/>
              <a:t>‹#›</a:t>
            </a:fld>
            <a:endParaRPr lang="en-US" altLang="en-US"/>
          </a:p>
        </p:txBody>
      </p:sp>
    </p:spTree>
    <p:extLst>
      <p:ext uri="{BB962C8B-B14F-4D97-AF65-F5344CB8AC3E}">
        <p14:creationId xmlns:p14="http://schemas.microsoft.com/office/powerpoint/2010/main" val="178520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63C20D9-7A97-A648-940D-50233D9F0A13}" type="datetime1">
              <a:rPr lang="en-US" altLang="en-US"/>
              <a:pPr/>
              <a:t>10/26/16</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3C5C79B-E86D-C44A-B884-101D845546A4}" type="slidenum">
              <a:rPr lang="en-US" altLang="en-US"/>
              <a:pPr/>
              <a:t>‹#›</a:t>
            </a:fld>
            <a:endParaRPr lang="en-US" altLang="en-US"/>
          </a:p>
        </p:txBody>
      </p:sp>
    </p:spTree>
    <p:extLst>
      <p:ext uri="{BB962C8B-B14F-4D97-AF65-F5344CB8AC3E}">
        <p14:creationId xmlns:p14="http://schemas.microsoft.com/office/powerpoint/2010/main" val="13819479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8BB2442B-B039-9343-822F-F134419CDA6B}" type="datetime1">
              <a:rPr lang="en-US" altLang="en-US"/>
              <a:pPr/>
              <a:t>10/26/16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26274ADB-34EE-A94D-8788-C487C0ED04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dangerousdecibels.org/"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www.dangerousdecibels.org/"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www.noiseaddicts.com/2009/03/can-you-hear-this-hearing-test/"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4.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youtube.com/watch?v=MA8WEFhA3DM&amp;feature=player_embedde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dangerousdecibels.or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E50DFFE5-8139-D340-9142-B8A9D13E3782}" type="slidenum">
              <a:rPr lang="en-US" altLang="en-US" sz="1200">
                <a:solidFill>
                  <a:srgbClr val="898989"/>
                </a:solidFill>
              </a:rPr>
              <a:pPr>
                <a:spcBef>
                  <a:spcPct val="0"/>
                </a:spcBef>
                <a:buFontTx/>
                <a:buNone/>
              </a:pPr>
              <a:t>1</a:t>
            </a:fld>
            <a:endParaRPr lang="en-US" altLang="en-US" sz="1200">
              <a:solidFill>
                <a:srgbClr val="898989"/>
              </a:solidFill>
            </a:endParaRPr>
          </a:p>
        </p:txBody>
      </p:sp>
      <p:sp>
        <p:nvSpPr>
          <p:cNvPr id="15362" name="Title 1"/>
          <p:cNvSpPr>
            <a:spLocks noGrp="1"/>
          </p:cNvSpPr>
          <p:nvPr>
            <p:ph type="ctrTitle"/>
          </p:nvPr>
        </p:nvSpPr>
        <p:spPr>
          <a:xfrm>
            <a:off x="685800" y="3330575"/>
            <a:ext cx="7772400" cy="1470025"/>
          </a:xfrm>
        </p:spPr>
        <p:txBody>
          <a:bodyPr/>
          <a:lstStyle/>
          <a:p>
            <a:pPr eaLnBrk="1" hangingPunct="1"/>
            <a:r>
              <a:rPr lang="en-US" altLang="en-US" b="1">
                <a:latin typeface="Tahoma" charset="0"/>
                <a:ea typeface="Tahoma" charset="0"/>
                <a:cs typeface="Tahoma" charset="0"/>
              </a:rPr>
              <a:t>Sound and Music</a:t>
            </a:r>
          </a:p>
        </p:txBody>
      </p:sp>
      <p:sp>
        <p:nvSpPr>
          <p:cNvPr id="15363" name="Subtitle 2"/>
          <p:cNvSpPr>
            <a:spLocks noGrp="1"/>
          </p:cNvSpPr>
          <p:nvPr>
            <p:ph type="subTitle" idx="1"/>
          </p:nvPr>
        </p:nvSpPr>
        <p:spPr>
          <a:xfrm>
            <a:off x="1295400" y="5867400"/>
            <a:ext cx="6400800" cy="990600"/>
          </a:xfrm>
        </p:spPr>
        <p:txBody>
          <a:bodyPr/>
          <a:lstStyle/>
          <a:p>
            <a:pPr eaLnBrk="1" hangingPunct="1"/>
            <a:r>
              <a:rPr lang="en-US" altLang="en-US" b="1">
                <a:solidFill>
                  <a:schemeClr val="tx2"/>
                </a:solidFill>
              </a:rPr>
              <a:t>Acoustical Society of America</a:t>
            </a:r>
          </a:p>
        </p:txBody>
      </p:sp>
      <p:pic>
        <p:nvPicPr>
          <p:cNvPr id="1536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2075" y="98425"/>
            <a:ext cx="895985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33128" y="5240338"/>
            <a:ext cx="1657769"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0860E86-0945-7E42-AC30-E0ED3E9BE7FF}" type="slidenum">
              <a:rPr lang="en-US" altLang="en-US" sz="1200">
                <a:solidFill>
                  <a:srgbClr val="898989"/>
                </a:solidFill>
              </a:rPr>
              <a:pPr>
                <a:spcBef>
                  <a:spcPct val="0"/>
                </a:spcBef>
                <a:buFontTx/>
                <a:buNone/>
              </a:pPr>
              <a:t>10</a:t>
            </a:fld>
            <a:endParaRPr lang="en-US" altLang="en-US" sz="1200">
              <a:solidFill>
                <a:srgbClr val="898989"/>
              </a:solidFill>
            </a:endParaRPr>
          </a:p>
        </p:txBody>
      </p:sp>
      <p:sp>
        <p:nvSpPr>
          <p:cNvPr id="33794" name="Title 1"/>
          <p:cNvSpPr>
            <a:spLocks noGrp="1"/>
          </p:cNvSpPr>
          <p:nvPr>
            <p:ph type="title"/>
          </p:nvPr>
        </p:nvSpPr>
        <p:spPr/>
        <p:txBody>
          <a:bodyPr/>
          <a:lstStyle/>
          <a:p>
            <a:pPr eaLnBrk="1" hangingPunct="1"/>
            <a:r>
              <a:rPr lang="en-US" altLang="en-US" b="1">
                <a:latin typeface="Tahoma" charset="0"/>
                <a:ea typeface="Tahoma" charset="0"/>
                <a:cs typeface="Tahoma" charset="0"/>
              </a:rPr>
              <a:t>How We Hear</a:t>
            </a:r>
          </a:p>
        </p:txBody>
      </p:sp>
      <p:sp>
        <p:nvSpPr>
          <p:cNvPr id="3" name="Content Placeholder 2"/>
          <p:cNvSpPr>
            <a:spLocks noGrp="1"/>
          </p:cNvSpPr>
          <p:nvPr>
            <p:ph idx="1"/>
          </p:nvPr>
        </p:nvSpPr>
        <p:spPr/>
        <p:txBody>
          <a:bodyPr>
            <a:normAutofit/>
          </a:bodyPr>
          <a:lstStyle/>
          <a:p>
            <a:pPr lvl="1" eaLnBrk="1" hangingPunct="1">
              <a:lnSpc>
                <a:spcPct val="90000"/>
              </a:lnSpc>
              <a:buFont typeface="Arial" charset="0"/>
              <a:buNone/>
              <a:defRPr/>
            </a:pPr>
            <a:r>
              <a:rPr lang="en-US" sz="2400" b="1" dirty="0">
                <a:effectLst>
                  <a:outerShdw blurRad="38100" dist="38100" dir="2700000" algn="tl">
                    <a:srgbClr val="FFFFFF"/>
                  </a:outerShdw>
                </a:effectLst>
              </a:rPr>
              <a:t>What the outside of the ear is called?</a:t>
            </a:r>
          </a:p>
          <a:p>
            <a:pPr lvl="1" eaLnBrk="1" hangingPunct="1">
              <a:lnSpc>
                <a:spcPct val="90000"/>
              </a:lnSpc>
              <a:buFont typeface="Arial" charset="0"/>
              <a:buNone/>
              <a:defRPr/>
            </a:pPr>
            <a:endParaRPr lang="en-US" sz="2400" b="1" dirty="0">
              <a:effectLst>
                <a:outerShdw blurRad="38100" dist="38100" dir="2700000" algn="tl">
                  <a:srgbClr val="FFFFFF"/>
                </a:outerShdw>
              </a:effectLst>
            </a:endParaRPr>
          </a:p>
          <a:p>
            <a:pPr eaLnBrk="1" hangingPunct="1">
              <a:lnSpc>
                <a:spcPct val="90000"/>
              </a:lnSpc>
              <a:defRPr/>
            </a:pPr>
            <a:r>
              <a:rPr lang="en-US" sz="2400" dirty="0">
                <a:solidFill>
                  <a:schemeClr val="accent1"/>
                </a:solidFill>
                <a:latin typeface="Comic Sans MS" pitchFamily="66" charset="0"/>
              </a:rPr>
              <a:t>Sound waves travel through the air, </a:t>
            </a:r>
          </a:p>
          <a:p>
            <a:pPr eaLnBrk="1" hangingPunct="1">
              <a:lnSpc>
                <a:spcPct val="90000"/>
              </a:lnSpc>
              <a:buFont typeface="Arial" charset="0"/>
              <a:buNone/>
              <a:defRPr/>
            </a:pPr>
            <a:r>
              <a:rPr lang="en-US" sz="2400" dirty="0">
                <a:solidFill>
                  <a:schemeClr val="accent1"/>
                </a:solidFill>
                <a:latin typeface="Comic Sans MS" pitchFamily="66" charset="0"/>
              </a:rPr>
              <a:t>	reach the </a:t>
            </a:r>
            <a:r>
              <a:rPr lang="en-US" sz="2400" dirty="0" err="1">
                <a:solidFill>
                  <a:schemeClr val="accent1"/>
                </a:solidFill>
                <a:latin typeface="Comic Sans MS" pitchFamily="66" charset="0"/>
              </a:rPr>
              <a:t>pinna</a:t>
            </a:r>
            <a:r>
              <a:rPr lang="en-US" sz="2400" dirty="0">
                <a:solidFill>
                  <a:schemeClr val="accent1"/>
                </a:solidFill>
                <a:latin typeface="Comic Sans MS" pitchFamily="66" charset="0"/>
              </a:rPr>
              <a:t> and </a:t>
            </a:r>
          </a:p>
          <a:p>
            <a:pPr eaLnBrk="1" hangingPunct="1">
              <a:lnSpc>
                <a:spcPct val="90000"/>
              </a:lnSpc>
              <a:buFont typeface="Arial" charset="0"/>
              <a:buNone/>
              <a:defRPr/>
            </a:pPr>
            <a:r>
              <a:rPr lang="en-US" sz="2400" dirty="0">
                <a:solidFill>
                  <a:schemeClr val="accent1"/>
                </a:solidFill>
                <a:latin typeface="Comic Sans MS" pitchFamily="66" charset="0"/>
              </a:rPr>
              <a:t>	are funneled down to the ear drum. </a:t>
            </a:r>
          </a:p>
          <a:p>
            <a:pPr eaLnBrk="1" hangingPunct="1">
              <a:lnSpc>
                <a:spcPct val="90000"/>
              </a:lnSpc>
              <a:buFont typeface="Arial" charset="0"/>
              <a:buNone/>
              <a:defRPr/>
            </a:pPr>
            <a:endParaRPr lang="en-US" sz="2400" dirty="0">
              <a:solidFill>
                <a:schemeClr val="accent1"/>
              </a:solidFill>
              <a:latin typeface="Comic Sans MS" pitchFamily="66" charset="0"/>
            </a:endParaRPr>
          </a:p>
          <a:p>
            <a:pPr eaLnBrk="1" hangingPunct="1">
              <a:lnSpc>
                <a:spcPct val="90000"/>
              </a:lnSpc>
              <a:buFont typeface="Arial" charset="0"/>
              <a:buNone/>
              <a:defRPr/>
            </a:pPr>
            <a:endParaRPr lang="en-US" sz="2400" dirty="0">
              <a:solidFill>
                <a:srgbClr val="0070C0"/>
              </a:solidFill>
              <a:latin typeface="Comic Sans MS" pitchFamily="66" charset="0"/>
            </a:endParaRPr>
          </a:p>
          <a:p>
            <a:pPr eaLnBrk="1" hangingPunct="1">
              <a:lnSpc>
                <a:spcPct val="90000"/>
              </a:lnSpc>
              <a:defRPr/>
            </a:pPr>
            <a:endParaRPr lang="en-US" sz="2400" dirty="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5A59D234-E431-544B-990A-F52CE765672E}" type="slidenum">
              <a:rPr lang="en-US" altLang="en-US" sz="1200">
                <a:solidFill>
                  <a:srgbClr val="898989"/>
                </a:solidFill>
              </a:rPr>
              <a:pPr>
                <a:spcBef>
                  <a:spcPct val="0"/>
                </a:spcBef>
                <a:buFontTx/>
                <a:buNone/>
              </a:pPr>
              <a:t>11</a:t>
            </a:fld>
            <a:endParaRPr lang="en-US" altLang="en-US" sz="1200">
              <a:solidFill>
                <a:srgbClr val="898989"/>
              </a:solidFill>
            </a:endParaRPr>
          </a:p>
        </p:txBody>
      </p:sp>
      <p:sp>
        <p:nvSpPr>
          <p:cNvPr id="35842" name="Title 1"/>
          <p:cNvSpPr>
            <a:spLocks noGrp="1"/>
          </p:cNvSpPr>
          <p:nvPr>
            <p:ph type="title"/>
          </p:nvPr>
        </p:nvSpPr>
        <p:spPr/>
        <p:txBody>
          <a:bodyPr/>
          <a:lstStyle/>
          <a:p>
            <a:pPr eaLnBrk="1" hangingPunct="1"/>
            <a:r>
              <a:rPr lang="en-US" altLang="en-US" b="1">
                <a:latin typeface="Tahoma" charset="0"/>
                <a:ea typeface="Tahoma" charset="0"/>
                <a:cs typeface="Tahoma" charset="0"/>
              </a:rPr>
              <a:t>How We Hear</a:t>
            </a:r>
          </a:p>
        </p:txBody>
      </p:sp>
      <p:sp>
        <p:nvSpPr>
          <p:cNvPr id="3" name="Content Placeholder 2"/>
          <p:cNvSpPr>
            <a:spLocks noGrp="1"/>
          </p:cNvSpPr>
          <p:nvPr>
            <p:ph idx="1"/>
          </p:nvPr>
        </p:nvSpPr>
        <p:spPr/>
        <p:txBody>
          <a:bodyPr>
            <a:normAutofit/>
          </a:bodyPr>
          <a:lstStyle/>
          <a:p>
            <a:pPr eaLnBrk="1" hangingPunct="1">
              <a:lnSpc>
                <a:spcPct val="90000"/>
              </a:lnSpc>
              <a:buFont typeface="Arial" charset="0"/>
              <a:buNone/>
              <a:defRPr/>
            </a:pPr>
            <a:endParaRPr lang="en-US" sz="2400" dirty="0">
              <a:solidFill>
                <a:schemeClr val="accent1"/>
              </a:solidFill>
              <a:latin typeface="Comic Sans MS" pitchFamily="66" charset="0"/>
            </a:endParaRPr>
          </a:p>
          <a:p>
            <a:pPr lvl="1" eaLnBrk="1" hangingPunct="1">
              <a:lnSpc>
                <a:spcPct val="90000"/>
              </a:lnSpc>
              <a:buFont typeface="Arial" charset="0"/>
              <a:buNone/>
              <a:defRPr/>
            </a:pPr>
            <a:r>
              <a:rPr lang="en-US" sz="2400" b="1" dirty="0">
                <a:latin typeface="+mj-lt"/>
              </a:rPr>
              <a:t>What is the pink part at the end of the ear canal called?</a:t>
            </a:r>
          </a:p>
          <a:p>
            <a:pPr eaLnBrk="1" hangingPunct="1">
              <a:lnSpc>
                <a:spcPct val="90000"/>
              </a:lnSpc>
              <a:defRPr/>
            </a:pPr>
            <a:endParaRPr lang="en-US" sz="2400" dirty="0">
              <a:solidFill>
                <a:schemeClr val="accent1"/>
              </a:solidFill>
              <a:latin typeface="Comic Sans MS" pitchFamily="66" charset="0"/>
            </a:endParaRPr>
          </a:p>
          <a:p>
            <a:pPr eaLnBrk="1" hangingPunct="1">
              <a:lnSpc>
                <a:spcPct val="90000"/>
              </a:lnSpc>
              <a:defRPr/>
            </a:pPr>
            <a:r>
              <a:rPr lang="en-US" sz="2400" dirty="0">
                <a:solidFill>
                  <a:schemeClr val="accent1"/>
                </a:solidFill>
                <a:latin typeface="Comic Sans MS" pitchFamily="66" charset="0"/>
              </a:rPr>
              <a:t>Sound waves hit the eardrum and cause it to vibrate</a:t>
            </a:r>
          </a:p>
          <a:p>
            <a:pPr eaLnBrk="1" hangingPunct="1">
              <a:lnSpc>
                <a:spcPct val="90000"/>
              </a:lnSpc>
              <a:defRPr/>
            </a:pPr>
            <a:endParaRPr lang="en-US" sz="2400" dirty="0">
              <a:solidFill>
                <a:schemeClr val="accent1"/>
              </a:solidFill>
              <a:latin typeface="Comic Sans MS" pitchFamily="66" charset="0"/>
            </a:endParaRPr>
          </a:p>
          <a:p>
            <a:pPr eaLnBrk="1" hangingPunct="1">
              <a:lnSpc>
                <a:spcPct val="90000"/>
              </a:lnSpc>
              <a:buFont typeface="Arial" charset="0"/>
              <a:buNone/>
              <a:defRPr/>
            </a:pPr>
            <a:endParaRPr lang="en-US" sz="2400" dirty="0">
              <a:solidFill>
                <a:srgbClr val="0070C0"/>
              </a:solidFill>
              <a:latin typeface="Comic Sans MS" pitchFamily="66" charset="0"/>
            </a:endParaRPr>
          </a:p>
          <a:p>
            <a:pPr eaLnBrk="1" hangingPunct="1">
              <a:lnSpc>
                <a:spcPct val="90000"/>
              </a:lnSpc>
              <a:defRPr/>
            </a:pPr>
            <a:endParaRPr lang="en-US" sz="2400" dirty="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A225FBC-6154-294E-8EC7-AEDC8FD20E25}" type="slidenum">
              <a:rPr lang="en-US" altLang="en-US" sz="1200">
                <a:solidFill>
                  <a:srgbClr val="898989"/>
                </a:solidFill>
              </a:rPr>
              <a:pPr>
                <a:spcBef>
                  <a:spcPct val="0"/>
                </a:spcBef>
                <a:buFontTx/>
                <a:buNone/>
              </a:pPr>
              <a:t>12</a:t>
            </a:fld>
            <a:endParaRPr lang="en-US" altLang="en-US" sz="1200">
              <a:solidFill>
                <a:srgbClr val="898989"/>
              </a:solidFill>
            </a:endParaRPr>
          </a:p>
        </p:txBody>
      </p:sp>
      <p:sp>
        <p:nvSpPr>
          <p:cNvPr id="37890" name="Title 1"/>
          <p:cNvSpPr>
            <a:spLocks noGrp="1"/>
          </p:cNvSpPr>
          <p:nvPr>
            <p:ph type="title"/>
          </p:nvPr>
        </p:nvSpPr>
        <p:spPr/>
        <p:txBody>
          <a:bodyPr/>
          <a:lstStyle/>
          <a:p>
            <a:pPr eaLnBrk="1" hangingPunct="1"/>
            <a:r>
              <a:rPr lang="en-US" altLang="en-US" b="1">
                <a:latin typeface="Tahoma" charset="0"/>
                <a:ea typeface="Tahoma" charset="0"/>
                <a:cs typeface="Tahoma" charset="0"/>
              </a:rPr>
              <a:t>How We Hear</a:t>
            </a:r>
          </a:p>
        </p:txBody>
      </p:sp>
      <p:sp>
        <p:nvSpPr>
          <p:cNvPr id="3" name="Content Placeholder 2"/>
          <p:cNvSpPr>
            <a:spLocks noGrp="1"/>
          </p:cNvSpPr>
          <p:nvPr>
            <p:ph idx="1"/>
          </p:nvPr>
        </p:nvSpPr>
        <p:spPr/>
        <p:txBody>
          <a:bodyPr>
            <a:normAutofit/>
          </a:bodyPr>
          <a:lstStyle/>
          <a:p>
            <a:pPr lvl="1" eaLnBrk="1" hangingPunct="1">
              <a:lnSpc>
                <a:spcPct val="90000"/>
              </a:lnSpc>
              <a:buFont typeface="Arial" charset="0"/>
              <a:buNone/>
              <a:defRPr/>
            </a:pPr>
            <a:r>
              <a:rPr lang="en-US" sz="2400" b="1" dirty="0">
                <a:effectLst>
                  <a:outerShdw blurRad="38100" dist="38100" dir="2700000" algn="tl">
                    <a:srgbClr val="FFFFFF"/>
                  </a:outerShdw>
                </a:effectLst>
              </a:rPr>
              <a:t>What are these three tiny little bones?</a:t>
            </a:r>
          </a:p>
          <a:p>
            <a:pPr lvl="1" eaLnBrk="1" hangingPunct="1">
              <a:lnSpc>
                <a:spcPct val="90000"/>
              </a:lnSpc>
              <a:buFont typeface="Arial" charset="0"/>
              <a:buNone/>
              <a:defRPr/>
            </a:pPr>
            <a:endParaRPr lang="en-US" sz="2400" b="1" dirty="0">
              <a:effectLst>
                <a:outerShdw blurRad="38100" dist="38100" dir="2700000" algn="tl">
                  <a:srgbClr val="FFFFFF"/>
                </a:outerShdw>
              </a:effectLst>
            </a:endParaRPr>
          </a:p>
          <a:p>
            <a:pPr eaLnBrk="1" hangingPunct="1">
              <a:lnSpc>
                <a:spcPct val="90000"/>
              </a:lnSpc>
              <a:defRPr/>
            </a:pPr>
            <a:r>
              <a:rPr lang="en-US" sz="2400" dirty="0">
                <a:solidFill>
                  <a:schemeClr val="accent1"/>
                </a:solidFill>
                <a:latin typeface="Comic Sans MS" pitchFamily="66" charset="0"/>
              </a:rPr>
              <a:t>The vibrations continue through the three tiny bones in your middle ear (the </a:t>
            </a:r>
            <a:r>
              <a:rPr lang="en-US" sz="2400" dirty="0" err="1">
                <a:solidFill>
                  <a:schemeClr val="accent1"/>
                </a:solidFill>
                <a:latin typeface="Comic Sans MS" pitchFamily="66" charset="0"/>
              </a:rPr>
              <a:t>ossicles</a:t>
            </a:r>
            <a:r>
              <a:rPr lang="en-US" sz="2400" dirty="0">
                <a:solidFill>
                  <a:schemeClr val="accent1"/>
                </a:solidFill>
                <a:latin typeface="Comic Sans MS" pitchFamily="66" charset="0"/>
              </a:rPr>
              <a:t>).</a:t>
            </a:r>
          </a:p>
          <a:p>
            <a:pPr eaLnBrk="1" hangingPunct="1">
              <a:lnSpc>
                <a:spcPct val="90000"/>
              </a:lnSpc>
              <a:defRPr/>
            </a:pPr>
            <a:endParaRPr lang="en-US" sz="2400" dirty="0">
              <a:solidFill>
                <a:schemeClr val="accent1"/>
              </a:solidFill>
              <a:latin typeface="Comic Sans MS" pitchFamily="66" charset="0"/>
            </a:endParaRPr>
          </a:p>
          <a:p>
            <a:pPr eaLnBrk="1" hangingPunct="1">
              <a:lnSpc>
                <a:spcPct val="90000"/>
              </a:lnSpc>
              <a:buFont typeface="Arial" charset="0"/>
              <a:buNone/>
              <a:defRPr/>
            </a:pPr>
            <a:endParaRPr lang="en-US" sz="2400" dirty="0">
              <a:solidFill>
                <a:srgbClr val="0070C0"/>
              </a:solidFill>
              <a:latin typeface="Comic Sans MS" pitchFamily="66" charset="0"/>
            </a:endParaRPr>
          </a:p>
          <a:p>
            <a:pPr eaLnBrk="1" hangingPunct="1">
              <a:lnSpc>
                <a:spcPct val="90000"/>
              </a:lnSpc>
              <a:defRPr/>
            </a:pPr>
            <a:endParaRPr lang="en-US" sz="2400" dirty="0">
              <a:solidFill>
                <a:srgbClr val="7F7F7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E2F610C-CD91-B349-B664-AF124C7CF36C}" type="slidenum">
              <a:rPr lang="en-US" altLang="en-US" sz="1200">
                <a:solidFill>
                  <a:srgbClr val="898989"/>
                </a:solidFill>
              </a:rPr>
              <a:pPr>
                <a:spcBef>
                  <a:spcPct val="0"/>
                </a:spcBef>
                <a:buFontTx/>
                <a:buNone/>
              </a:pPr>
              <a:t>13</a:t>
            </a:fld>
            <a:endParaRPr lang="en-US" altLang="en-US" sz="1200">
              <a:solidFill>
                <a:srgbClr val="898989"/>
              </a:solidFill>
            </a:endParaRPr>
          </a:p>
        </p:txBody>
      </p:sp>
      <p:sp>
        <p:nvSpPr>
          <p:cNvPr id="39938" name="Title 1"/>
          <p:cNvSpPr>
            <a:spLocks noGrp="1"/>
          </p:cNvSpPr>
          <p:nvPr>
            <p:ph type="title"/>
          </p:nvPr>
        </p:nvSpPr>
        <p:spPr/>
        <p:txBody>
          <a:bodyPr/>
          <a:lstStyle/>
          <a:p>
            <a:pPr eaLnBrk="1" hangingPunct="1"/>
            <a:r>
              <a:rPr lang="en-US" altLang="en-US" b="1">
                <a:latin typeface="Tahoma" charset="0"/>
                <a:ea typeface="Tahoma" charset="0"/>
                <a:cs typeface="Tahoma" charset="0"/>
              </a:rPr>
              <a:t>How We Hear</a:t>
            </a:r>
          </a:p>
        </p:txBody>
      </p:sp>
      <p:sp>
        <p:nvSpPr>
          <p:cNvPr id="3" name="Content Placeholder 2"/>
          <p:cNvSpPr>
            <a:spLocks noGrp="1"/>
          </p:cNvSpPr>
          <p:nvPr>
            <p:ph idx="1"/>
          </p:nvPr>
        </p:nvSpPr>
        <p:spPr/>
        <p:txBody>
          <a:bodyPr>
            <a:normAutofit/>
          </a:bodyPr>
          <a:lstStyle/>
          <a:p>
            <a:pPr lvl="1" eaLnBrk="1" hangingPunct="1">
              <a:lnSpc>
                <a:spcPct val="90000"/>
              </a:lnSpc>
              <a:buFont typeface="Arial" charset="0"/>
              <a:buNone/>
              <a:defRPr/>
            </a:pPr>
            <a:r>
              <a:rPr lang="en-US" sz="2400" b="1" dirty="0">
                <a:effectLst>
                  <a:outerShdw blurRad="38100" dist="38100" dir="2700000" algn="tl">
                    <a:srgbClr val="FFFFFF"/>
                  </a:outerShdw>
                </a:effectLst>
              </a:rPr>
              <a:t>What is this snail shaped thing called?</a:t>
            </a:r>
          </a:p>
          <a:p>
            <a:pPr lvl="1" eaLnBrk="1" hangingPunct="1">
              <a:lnSpc>
                <a:spcPct val="90000"/>
              </a:lnSpc>
              <a:buFont typeface="Arial" charset="0"/>
              <a:buNone/>
              <a:defRPr/>
            </a:pPr>
            <a:endParaRPr lang="en-US" sz="2400" b="1" dirty="0">
              <a:effectLst>
                <a:outerShdw blurRad="38100" dist="38100" dir="2700000" algn="tl">
                  <a:srgbClr val="FFFFFF"/>
                </a:outerShdw>
              </a:effectLst>
            </a:endParaRPr>
          </a:p>
          <a:p>
            <a:pPr eaLnBrk="1" hangingPunct="1">
              <a:lnSpc>
                <a:spcPct val="90000"/>
              </a:lnSpc>
              <a:defRPr/>
            </a:pPr>
            <a:r>
              <a:rPr lang="en-US" sz="2400" dirty="0">
                <a:solidFill>
                  <a:schemeClr val="accent1"/>
                </a:solidFill>
                <a:latin typeface="Comic Sans MS" pitchFamily="66" charset="0"/>
              </a:rPr>
              <a:t>The vibrations continue through the three tiny bones in your middle ear (the </a:t>
            </a:r>
            <a:r>
              <a:rPr lang="en-US" sz="2400" dirty="0" err="1">
                <a:solidFill>
                  <a:schemeClr val="accent1"/>
                </a:solidFill>
                <a:latin typeface="Comic Sans MS" pitchFamily="66" charset="0"/>
              </a:rPr>
              <a:t>ossicles</a:t>
            </a:r>
            <a:r>
              <a:rPr lang="en-US" sz="2400" dirty="0">
                <a:solidFill>
                  <a:schemeClr val="accent1"/>
                </a:solidFill>
                <a:latin typeface="Comic Sans MS" pitchFamily="66" charset="0"/>
              </a:rPr>
              <a:t>) to the cochlea.</a:t>
            </a:r>
          </a:p>
          <a:p>
            <a:pPr eaLnBrk="1" hangingPunct="1">
              <a:lnSpc>
                <a:spcPct val="90000"/>
              </a:lnSpc>
              <a:defRPr/>
            </a:pPr>
            <a:endParaRPr lang="en-US" sz="2400" dirty="0">
              <a:solidFill>
                <a:schemeClr val="accent1"/>
              </a:solidFill>
              <a:latin typeface="Comic Sans MS" pitchFamily="66" charset="0"/>
            </a:endParaRPr>
          </a:p>
          <a:p>
            <a:pPr eaLnBrk="1" hangingPunct="1">
              <a:lnSpc>
                <a:spcPct val="90000"/>
              </a:lnSpc>
              <a:defRPr/>
            </a:pPr>
            <a:r>
              <a:rPr lang="en-US" sz="2400" dirty="0">
                <a:solidFill>
                  <a:schemeClr val="accent1"/>
                </a:solidFill>
                <a:latin typeface="Comic Sans MS" pitchFamily="66" charset="0"/>
              </a:rPr>
              <a:t>The cochlea is filled with thousands of tiny sensors.</a:t>
            </a:r>
          </a:p>
          <a:p>
            <a:pPr eaLnBrk="1" hangingPunct="1">
              <a:lnSpc>
                <a:spcPct val="90000"/>
              </a:lnSpc>
              <a:buFont typeface="Arial" charset="0"/>
              <a:buNone/>
              <a:defRPr/>
            </a:pPr>
            <a:endParaRPr lang="en-US" sz="2400" dirty="0">
              <a:solidFill>
                <a:srgbClr val="0070C0"/>
              </a:solidFill>
              <a:latin typeface="Comic Sans MS" pitchFamily="66" charset="0"/>
            </a:endParaRPr>
          </a:p>
          <a:p>
            <a:pPr eaLnBrk="1" hangingPunct="1">
              <a:lnSpc>
                <a:spcPct val="90000"/>
              </a:lnSpc>
              <a:defRPr/>
            </a:pPr>
            <a:endParaRPr lang="en-US" sz="2400" dirty="0">
              <a:solidFill>
                <a:srgbClr val="7F7F7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B9252E9-AB8A-9C40-A76B-040F47E8DDF6}" type="slidenum">
              <a:rPr lang="en-US" altLang="en-US" sz="1200">
                <a:solidFill>
                  <a:srgbClr val="898989"/>
                </a:solidFill>
              </a:rPr>
              <a:pPr>
                <a:spcBef>
                  <a:spcPct val="0"/>
                </a:spcBef>
                <a:buFontTx/>
                <a:buNone/>
              </a:pPr>
              <a:t>14</a:t>
            </a:fld>
            <a:endParaRPr lang="en-US" altLang="en-US" sz="1200">
              <a:solidFill>
                <a:srgbClr val="898989"/>
              </a:solidFill>
            </a:endParaRPr>
          </a:p>
        </p:txBody>
      </p:sp>
      <p:pic>
        <p:nvPicPr>
          <p:cNvPr id="4198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4495800" y="-76200"/>
            <a:ext cx="2971800" cy="6934200"/>
          </a:xfrm>
        </p:spPr>
      </p:pic>
      <p:sp>
        <p:nvSpPr>
          <p:cNvPr id="41987" name="TextBox 11"/>
          <p:cNvSpPr txBox="1">
            <a:spLocks noChangeArrowheads="1"/>
          </p:cNvSpPr>
          <p:nvPr/>
        </p:nvSpPr>
        <p:spPr bwMode="auto">
          <a:xfrm>
            <a:off x="533400" y="6172200"/>
            <a:ext cx="439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000">
                <a:hlinkClick r:id="rId4"/>
              </a:rPr>
              <a:t>http://www.dangerousdecibels.org</a:t>
            </a:r>
            <a:r>
              <a:rPr lang="en-US" altLang="en-US" sz="20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C047DB1-5E12-394C-8E52-657ADCA6D038}" type="slidenum">
              <a:rPr lang="en-US" altLang="en-US" sz="1200">
                <a:solidFill>
                  <a:srgbClr val="898989"/>
                </a:solidFill>
              </a:rPr>
              <a:pPr>
                <a:spcBef>
                  <a:spcPct val="0"/>
                </a:spcBef>
                <a:buFontTx/>
                <a:buNone/>
              </a:pPr>
              <a:t>15</a:t>
            </a:fld>
            <a:endParaRPr lang="en-US" altLang="en-US" sz="1200">
              <a:solidFill>
                <a:srgbClr val="898989"/>
              </a:solidFill>
            </a:endParaRPr>
          </a:p>
        </p:txBody>
      </p:sp>
      <p:sp>
        <p:nvSpPr>
          <p:cNvPr id="44034" name="Title 1"/>
          <p:cNvSpPr>
            <a:spLocks noGrp="1"/>
          </p:cNvSpPr>
          <p:nvPr>
            <p:ph type="title"/>
          </p:nvPr>
        </p:nvSpPr>
        <p:spPr/>
        <p:txBody>
          <a:bodyPr/>
          <a:lstStyle/>
          <a:p>
            <a:pPr eaLnBrk="1" hangingPunct="1"/>
            <a:r>
              <a:rPr lang="en-US" altLang="en-US" b="1">
                <a:latin typeface="Tahoma" charset="0"/>
                <a:ea typeface="Tahoma" charset="0"/>
                <a:cs typeface="Tahoma" charset="0"/>
              </a:rPr>
              <a:t>How We Hear</a:t>
            </a:r>
          </a:p>
        </p:txBody>
      </p:sp>
      <p:sp>
        <p:nvSpPr>
          <p:cNvPr id="3" name="Content Placeholder 2"/>
          <p:cNvSpPr>
            <a:spLocks noGrp="1"/>
          </p:cNvSpPr>
          <p:nvPr>
            <p:ph idx="1"/>
          </p:nvPr>
        </p:nvSpPr>
        <p:spPr/>
        <p:txBody>
          <a:bodyPr>
            <a:normAutofit/>
          </a:bodyPr>
          <a:lstStyle/>
          <a:p>
            <a:pPr lvl="1" eaLnBrk="1" hangingPunct="1">
              <a:lnSpc>
                <a:spcPct val="90000"/>
              </a:lnSpc>
              <a:buFont typeface="Arial" charset="0"/>
              <a:buNone/>
              <a:defRPr/>
            </a:pPr>
            <a:r>
              <a:rPr lang="en-US" sz="2400" b="1" dirty="0">
                <a:effectLst>
                  <a:outerShdw blurRad="38100" dist="38100" dir="2700000" algn="tl">
                    <a:srgbClr val="FFFFFF"/>
                  </a:outerShdw>
                </a:effectLst>
              </a:rPr>
              <a:t>Does anyone know what this is called?</a:t>
            </a:r>
          </a:p>
          <a:p>
            <a:pPr lvl="1" eaLnBrk="1" hangingPunct="1">
              <a:lnSpc>
                <a:spcPct val="90000"/>
              </a:lnSpc>
              <a:buFont typeface="Arial" charset="0"/>
              <a:buNone/>
              <a:defRPr/>
            </a:pPr>
            <a:endParaRPr lang="en-US" sz="2400" b="1" dirty="0">
              <a:effectLst>
                <a:outerShdw blurRad="38100" dist="38100" dir="2700000" algn="tl">
                  <a:srgbClr val="FFFFFF"/>
                </a:outerShdw>
              </a:effectLst>
            </a:endParaRPr>
          </a:p>
          <a:p>
            <a:pPr eaLnBrk="1" hangingPunct="1">
              <a:lnSpc>
                <a:spcPct val="90000"/>
              </a:lnSpc>
              <a:defRPr/>
            </a:pPr>
            <a:endParaRPr lang="en-US" sz="2400" dirty="0">
              <a:solidFill>
                <a:schemeClr val="accent1"/>
              </a:solidFill>
              <a:latin typeface="Comic Sans MS" pitchFamily="66" charset="0"/>
            </a:endParaRPr>
          </a:p>
          <a:p>
            <a:pPr eaLnBrk="1" hangingPunct="1">
              <a:lnSpc>
                <a:spcPct val="90000"/>
              </a:lnSpc>
              <a:defRPr/>
            </a:pPr>
            <a:r>
              <a:rPr lang="en-US" sz="2400" dirty="0">
                <a:solidFill>
                  <a:schemeClr val="accent1"/>
                </a:solidFill>
                <a:latin typeface="Comic Sans MS" pitchFamily="66" charset="0"/>
              </a:rPr>
              <a:t>The cochlea is filled with thousands of tiny sensors called hair cells.</a:t>
            </a:r>
          </a:p>
          <a:p>
            <a:pPr eaLnBrk="1" hangingPunct="1">
              <a:lnSpc>
                <a:spcPct val="90000"/>
              </a:lnSpc>
              <a:buFont typeface="Arial" charset="0"/>
              <a:buNone/>
              <a:defRPr/>
            </a:pPr>
            <a:endParaRPr lang="en-US" sz="2400" dirty="0">
              <a:solidFill>
                <a:srgbClr val="0070C0"/>
              </a:solidFill>
              <a:latin typeface="Comic Sans MS" pitchFamily="66" charset="0"/>
            </a:endParaRPr>
          </a:p>
          <a:p>
            <a:pPr eaLnBrk="1" hangingPunct="1">
              <a:lnSpc>
                <a:spcPct val="90000"/>
              </a:lnSpc>
              <a:defRPr/>
            </a:pPr>
            <a:endParaRPr lang="en-US" sz="2400" dirty="0">
              <a:solidFill>
                <a:srgbClr val="7F7F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4EBD58BB-7571-B649-B721-9E4140BCE0F4}" type="slidenum">
              <a:rPr lang="en-US" altLang="en-US" sz="1200">
                <a:solidFill>
                  <a:srgbClr val="898989"/>
                </a:solidFill>
              </a:rPr>
              <a:pPr>
                <a:spcBef>
                  <a:spcPct val="0"/>
                </a:spcBef>
                <a:buFontTx/>
                <a:buNone/>
              </a:pPr>
              <a:t>16</a:t>
            </a:fld>
            <a:endParaRPr lang="en-US" altLang="en-US" sz="1200">
              <a:solidFill>
                <a:srgbClr val="898989"/>
              </a:solidFill>
            </a:endParaRPr>
          </a:p>
        </p:txBody>
      </p:sp>
      <p:pic>
        <p:nvPicPr>
          <p:cNvPr id="46082"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4724400" y="457200"/>
            <a:ext cx="2743200" cy="6400800"/>
          </a:xfrm>
        </p:spPr>
      </p:pic>
      <p:sp>
        <p:nvSpPr>
          <p:cNvPr id="5" name="Rectangle 4"/>
          <p:cNvSpPr/>
          <p:nvPr/>
        </p:nvSpPr>
        <p:spPr>
          <a:xfrm>
            <a:off x="990600" y="1030288"/>
            <a:ext cx="2816225" cy="487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pic>
        <p:nvPicPr>
          <p:cNvPr id="4608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1676400"/>
            <a:ext cx="373697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8"/>
          <p:cNvSpPr txBox="1">
            <a:spLocks noChangeArrowheads="1"/>
          </p:cNvSpPr>
          <p:nvPr/>
        </p:nvSpPr>
        <p:spPr bwMode="auto">
          <a:xfrm>
            <a:off x="1752600" y="5573713"/>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a:t>Hair Cell (green) </a:t>
            </a:r>
          </a:p>
        </p:txBody>
      </p:sp>
      <p:cxnSp>
        <p:nvCxnSpPr>
          <p:cNvPr id="11" name="Straight Arrow Connector 10"/>
          <p:cNvCxnSpPr/>
          <p:nvPr/>
        </p:nvCxnSpPr>
        <p:spPr>
          <a:xfrm flipV="1">
            <a:off x="3657600" y="5638800"/>
            <a:ext cx="762000" cy="152400"/>
          </a:xfrm>
          <a:prstGeom prst="straightConnector1">
            <a:avLst/>
          </a:prstGeom>
          <a:ln w="44450" cap="rnd">
            <a:solidFill>
              <a:schemeClr val="tx1"/>
            </a:solidFill>
            <a:beve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6087" name="TextBox 11"/>
          <p:cNvSpPr txBox="1">
            <a:spLocks noChangeArrowheads="1"/>
          </p:cNvSpPr>
          <p:nvPr/>
        </p:nvSpPr>
        <p:spPr bwMode="auto">
          <a:xfrm>
            <a:off x="2057400" y="6550025"/>
            <a:ext cx="2867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400">
                <a:hlinkClick r:id="rId5"/>
              </a:rPr>
              <a:t>http://www.dangerousdecibels.org</a:t>
            </a:r>
            <a:r>
              <a:rPr lang="en-US" altLang="en-US" sz="1400"/>
              <a:t> </a:t>
            </a:r>
          </a:p>
        </p:txBody>
      </p:sp>
      <p:cxnSp>
        <p:nvCxnSpPr>
          <p:cNvPr id="14" name="Straight Arrow Connector 13"/>
          <p:cNvCxnSpPr/>
          <p:nvPr/>
        </p:nvCxnSpPr>
        <p:spPr>
          <a:xfrm>
            <a:off x="3962400" y="1066800"/>
            <a:ext cx="609600" cy="1588"/>
          </a:xfrm>
          <a:prstGeom prst="straightConnector1">
            <a:avLst/>
          </a:prstGeom>
          <a:ln w="44450" cap="rnd">
            <a:solidFill>
              <a:schemeClr val="tx1"/>
            </a:solidFill>
            <a:beve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6089" name="TextBox 15"/>
          <p:cNvSpPr txBox="1">
            <a:spLocks noChangeArrowheads="1"/>
          </p:cNvSpPr>
          <p:nvPr/>
        </p:nvSpPr>
        <p:spPr bwMode="auto">
          <a:xfrm>
            <a:off x="1412875" y="9144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a:t>Hair Bundle (yellow/orange) </a:t>
            </a:r>
          </a:p>
        </p:txBody>
      </p:sp>
      <p:cxnSp>
        <p:nvCxnSpPr>
          <p:cNvPr id="19" name="Straight Arrow Connector 18"/>
          <p:cNvCxnSpPr/>
          <p:nvPr/>
        </p:nvCxnSpPr>
        <p:spPr>
          <a:xfrm rot="5400000">
            <a:off x="3657600" y="1295400"/>
            <a:ext cx="381000" cy="76200"/>
          </a:xfrm>
          <a:prstGeom prst="straightConnector1">
            <a:avLst/>
          </a:prstGeom>
          <a:ln w="44450" cap="rnd">
            <a:solidFill>
              <a:schemeClr val="tx1"/>
            </a:solidFill>
            <a:beve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6091" name="TextBox 19"/>
          <p:cNvSpPr txBox="1">
            <a:spLocks noChangeArrowheads="1"/>
          </p:cNvSpPr>
          <p:nvPr/>
        </p:nvSpPr>
        <p:spPr bwMode="auto">
          <a:xfrm>
            <a:off x="609600" y="371475"/>
            <a:ext cx="3581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b="1"/>
              <a:t>One Inner Ear Hair Cell</a:t>
            </a:r>
          </a:p>
          <a:p>
            <a:pPr eaLnBrk="1" hangingPunct="1">
              <a:spcBef>
                <a:spcPct val="0"/>
              </a:spcBef>
              <a:buFontTx/>
              <a:buNone/>
            </a:pPr>
            <a:r>
              <a:rPr lang="en-US" altLang="en-US" sz="1600"/>
              <a:t>Large Cell body with hair bundle on top</a:t>
            </a:r>
          </a:p>
        </p:txBody>
      </p:sp>
      <p:sp>
        <p:nvSpPr>
          <p:cNvPr id="46092" name="TextBox 23"/>
          <p:cNvSpPr txBox="1">
            <a:spLocks noChangeArrowheads="1"/>
          </p:cNvSpPr>
          <p:nvPr/>
        </p:nvSpPr>
        <p:spPr bwMode="auto">
          <a:xfrm>
            <a:off x="817563" y="4646613"/>
            <a:ext cx="3733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b="1"/>
              <a:t>Black and white photo of one hair bundle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EE982EC-25D2-9847-BCF2-D315D2356662}" type="slidenum">
              <a:rPr lang="en-US" altLang="en-US" sz="1200">
                <a:solidFill>
                  <a:srgbClr val="898989"/>
                </a:solidFill>
              </a:rPr>
              <a:pPr>
                <a:spcBef>
                  <a:spcPct val="0"/>
                </a:spcBef>
                <a:buFontTx/>
                <a:buNone/>
              </a:pPr>
              <a:t>17</a:t>
            </a:fld>
            <a:endParaRPr lang="en-US" altLang="en-US" sz="1200">
              <a:solidFill>
                <a:srgbClr val="898989"/>
              </a:solidFill>
            </a:endParaRPr>
          </a:p>
        </p:txBody>
      </p:sp>
      <p:sp>
        <p:nvSpPr>
          <p:cNvPr id="48130" name="Title 1"/>
          <p:cNvSpPr>
            <a:spLocks noGrp="1"/>
          </p:cNvSpPr>
          <p:nvPr>
            <p:ph type="title"/>
          </p:nvPr>
        </p:nvSpPr>
        <p:spPr/>
        <p:txBody>
          <a:bodyPr/>
          <a:lstStyle/>
          <a:p>
            <a:pPr eaLnBrk="1" hangingPunct="1"/>
            <a:r>
              <a:rPr lang="en-US" altLang="en-US" b="1">
                <a:latin typeface="Tahoma" charset="0"/>
                <a:ea typeface="Tahoma" charset="0"/>
                <a:cs typeface="Tahoma" charset="0"/>
              </a:rPr>
              <a:t>The Inner Ear</a:t>
            </a:r>
          </a:p>
        </p:txBody>
      </p:sp>
      <p:sp>
        <p:nvSpPr>
          <p:cNvPr id="48131" name="Content Placeholder 2"/>
          <p:cNvSpPr>
            <a:spLocks noGrp="1"/>
          </p:cNvSpPr>
          <p:nvPr>
            <p:ph idx="1"/>
          </p:nvPr>
        </p:nvSpPr>
        <p:spPr/>
        <p:txBody>
          <a:bodyPr/>
          <a:lstStyle/>
          <a:p>
            <a:pPr eaLnBrk="1" hangingPunct="1">
              <a:buFont typeface="Arial" charset="0"/>
              <a:buNone/>
            </a:pPr>
            <a:r>
              <a:rPr lang="en-US" altLang="en-US" sz="2400" b="1"/>
              <a:t>	What does this look like to you?</a:t>
            </a:r>
          </a:p>
          <a:p>
            <a:pPr eaLnBrk="1" hangingPunct="1"/>
            <a:endParaRPr lang="en-US" altLang="en-US" sz="2400"/>
          </a:p>
          <a:p>
            <a:pPr eaLnBrk="1" hangingPunct="1"/>
            <a:r>
              <a:rPr lang="en-US" altLang="en-US" sz="2400">
                <a:solidFill>
                  <a:srgbClr val="0070C0"/>
                </a:solidFill>
                <a:latin typeface="Comic Sans MS" charset="0"/>
                <a:ea typeface="Tahoma" charset="0"/>
                <a:cs typeface="Tahoma" charset="0"/>
              </a:rPr>
              <a:t>These hair cells turn vibrations into electrical signals that are sent to the brain, and the brain interprets the source of the sound (piano vs. a guitar). </a:t>
            </a:r>
          </a:p>
          <a:p>
            <a:pPr eaLnBrk="1" hangingPunct="1"/>
            <a:endParaRPr lang="en-US" altLang="en-US" sz="2400">
              <a:solidFill>
                <a:srgbClr val="0070C0"/>
              </a:solidFill>
              <a:latin typeface="Comic Sans MS" charset="0"/>
              <a:ea typeface="Tahoma" charset="0"/>
              <a:cs typeface="Tahoma" charset="0"/>
            </a:endParaRPr>
          </a:p>
          <a:p>
            <a:pPr eaLnBrk="1" hangingPunct="1"/>
            <a:r>
              <a:rPr lang="en-US" altLang="en-US" sz="2400">
                <a:solidFill>
                  <a:srgbClr val="0070C0"/>
                </a:solidFill>
                <a:latin typeface="Comic Sans MS" charset="0"/>
                <a:ea typeface="Tahoma" charset="0"/>
                <a:cs typeface="Tahoma" charset="0"/>
              </a:rPr>
              <a:t>The green part is the cell body.</a:t>
            </a:r>
          </a:p>
          <a:p>
            <a:pPr eaLnBrk="1" hangingPunct="1"/>
            <a:r>
              <a:rPr lang="en-US" altLang="en-US" sz="2400">
                <a:solidFill>
                  <a:srgbClr val="0070C0"/>
                </a:solidFill>
                <a:latin typeface="Comic Sans MS" charset="0"/>
                <a:ea typeface="Tahoma" charset="0"/>
                <a:cs typeface="Tahoma" charset="0"/>
              </a:rPr>
              <a:t>The yellow part are the hair bundles</a:t>
            </a:r>
          </a:p>
          <a:p>
            <a:pPr eaLnBrk="1" hangingPunct="1">
              <a:buFont typeface="Arial" charset="0"/>
              <a:buNone/>
            </a:pPr>
            <a:endParaRPr lang="en-US" altLang="en-US" sz="2400">
              <a:solidFill>
                <a:srgbClr val="7F7F7F"/>
              </a:solidFill>
              <a:ea typeface="Tahoma" charset="0"/>
              <a:cs typeface="Tahoma"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FF94AE4-AA7C-6149-8058-E6461A952CDD}" type="slidenum">
              <a:rPr lang="en-US" altLang="en-US" sz="1200">
                <a:solidFill>
                  <a:srgbClr val="898989"/>
                </a:solidFill>
              </a:rPr>
              <a:pPr>
                <a:spcBef>
                  <a:spcPct val="0"/>
                </a:spcBef>
                <a:buFontTx/>
                <a:buNone/>
              </a:pPr>
              <a:t>18</a:t>
            </a:fld>
            <a:endParaRPr lang="en-US" altLang="en-US" sz="1200">
              <a:solidFill>
                <a:srgbClr val="898989"/>
              </a:solidFill>
            </a:endParaRPr>
          </a:p>
        </p:txBody>
      </p:sp>
      <p:sp>
        <p:nvSpPr>
          <p:cNvPr id="50178" name="Title 1"/>
          <p:cNvSpPr>
            <a:spLocks noGrp="1"/>
          </p:cNvSpPr>
          <p:nvPr>
            <p:ph type="title"/>
          </p:nvPr>
        </p:nvSpPr>
        <p:spPr/>
        <p:txBody>
          <a:bodyPr/>
          <a:lstStyle/>
          <a:p>
            <a:pPr eaLnBrk="1" hangingPunct="1"/>
            <a:r>
              <a:rPr lang="en-US" altLang="en-US"/>
              <a:t>Here is a normal hair bundle.</a:t>
            </a:r>
          </a:p>
        </p:txBody>
      </p:sp>
      <p:pic>
        <p:nvPicPr>
          <p:cNvPr id="50179"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1516063" y="1600200"/>
            <a:ext cx="6111875" cy="4525963"/>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39B97CC-E849-7E4F-AA89-DC750855028B}" type="slidenum">
              <a:rPr lang="en-US" altLang="en-US" sz="1200">
                <a:solidFill>
                  <a:srgbClr val="898989"/>
                </a:solidFill>
              </a:rPr>
              <a:pPr>
                <a:spcBef>
                  <a:spcPct val="0"/>
                </a:spcBef>
                <a:buFontTx/>
                <a:buNone/>
              </a:pPr>
              <a:t>19</a:t>
            </a:fld>
            <a:endParaRPr lang="en-US" altLang="en-US" sz="1200">
              <a:solidFill>
                <a:srgbClr val="898989"/>
              </a:solidFill>
            </a:endParaRPr>
          </a:p>
        </p:txBody>
      </p:sp>
      <p:sp>
        <p:nvSpPr>
          <p:cNvPr id="52226" name="Title 1"/>
          <p:cNvSpPr>
            <a:spLocks noGrp="1"/>
          </p:cNvSpPr>
          <p:nvPr>
            <p:ph type="title"/>
          </p:nvPr>
        </p:nvSpPr>
        <p:spPr/>
        <p:txBody>
          <a:bodyPr/>
          <a:lstStyle/>
          <a:p>
            <a:pPr eaLnBrk="1" hangingPunct="1"/>
            <a:r>
              <a:rPr lang="en-US" altLang="en-US"/>
              <a:t>What could have caused this?</a:t>
            </a:r>
          </a:p>
        </p:txBody>
      </p:sp>
      <p:pic>
        <p:nvPicPr>
          <p:cNvPr id="52227"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4800" y="1371600"/>
            <a:ext cx="8382000" cy="5257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hangingPunct="1">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What is Sound?</a:t>
            </a:r>
          </a:p>
        </p:txBody>
      </p:sp>
      <p:sp>
        <p:nvSpPr>
          <p:cNvPr id="17410" name="Content Placeholder 2"/>
          <p:cNvSpPr>
            <a:spLocks noGrp="1"/>
          </p:cNvSpPr>
          <p:nvPr>
            <p:ph idx="1"/>
          </p:nvPr>
        </p:nvSpPr>
        <p:spPr>
          <a:xfrm>
            <a:off x="381000" y="1752600"/>
            <a:ext cx="8229600" cy="4525963"/>
          </a:xfrm>
        </p:spPr>
        <p:txBody>
          <a:bodyPr/>
          <a:lstStyle/>
          <a:p>
            <a:pPr eaLnBrk="1" hangingPunct="1"/>
            <a:r>
              <a:rPr lang="en-US" altLang="en-US" sz="2400"/>
              <a:t>Students get in groups of 2 or 3.</a:t>
            </a:r>
          </a:p>
          <a:p>
            <a:pPr eaLnBrk="1" hangingPunct="1"/>
            <a:r>
              <a:rPr lang="en-US" altLang="en-US" sz="2400"/>
              <a:t>Sit quietly and listen to the sounds around you.</a:t>
            </a:r>
          </a:p>
          <a:p>
            <a:pPr eaLnBrk="1" hangingPunct="1"/>
            <a:r>
              <a:rPr lang="en-US" altLang="en-US" sz="2400"/>
              <a:t>Tell your group members 1 or 2 sounds that you heard.</a:t>
            </a:r>
          </a:p>
          <a:p>
            <a:pPr eaLnBrk="1" hangingPunct="1"/>
            <a:endParaRPr lang="en-US" altLang="en-US" sz="2400"/>
          </a:p>
          <a:p>
            <a:pPr lvl="1" eaLnBrk="1" hangingPunct="1">
              <a:buFont typeface="Arial" charset="0"/>
              <a:buNone/>
            </a:pPr>
            <a:r>
              <a:rPr lang="en-US" altLang="en-US" sz="2400">
                <a:latin typeface="Comic Sans MS" charset="0"/>
              </a:rPr>
              <a:t>Today you will be Sound Detectives</a:t>
            </a: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518110B3-2EB2-5544-B434-B59129F8C6FE}" type="slidenum">
              <a:rPr lang="en-US" altLang="en-US" sz="1200">
                <a:solidFill>
                  <a:srgbClr val="898989"/>
                </a:solidFill>
              </a:rPr>
              <a:pPr>
                <a:spcBef>
                  <a:spcPct val="0"/>
                </a:spcBef>
                <a:buFontTx/>
                <a:buNone/>
              </a:pPr>
              <a:t>2</a:t>
            </a:fld>
            <a:endParaRPr lang="en-US"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60EAE5F-CF09-3845-8D8A-3B7833D00AF6}" type="slidenum">
              <a:rPr lang="en-US" altLang="en-US" sz="1200">
                <a:solidFill>
                  <a:srgbClr val="898989"/>
                </a:solidFill>
              </a:rPr>
              <a:pPr>
                <a:spcBef>
                  <a:spcPct val="0"/>
                </a:spcBef>
                <a:buFontTx/>
                <a:buNone/>
              </a:pPr>
              <a:t>20</a:t>
            </a:fld>
            <a:endParaRPr lang="en-US" altLang="en-US" sz="1200">
              <a:solidFill>
                <a:srgbClr val="898989"/>
              </a:solidFill>
            </a:endParaRP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Build a Model</a:t>
            </a:r>
          </a:p>
        </p:txBody>
      </p:sp>
      <p:pic>
        <p:nvPicPr>
          <p:cNvPr id="54275" name="Picture 5"/>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7391400" y="2819400"/>
            <a:ext cx="1600200" cy="2378075"/>
          </a:xfrm>
          <a:noFill/>
        </p:spPr>
      </p:pic>
      <p:sp>
        <p:nvSpPr>
          <p:cNvPr id="54276" name="Content Placeholder 2"/>
          <p:cNvSpPr txBox="1">
            <a:spLocks/>
          </p:cNvSpPr>
          <p:nvPr/>
        </p:nvSpPr>
        <p:spPr bwMode="auto">
          <a:xfrm>
            <a:off x="457200" y="14478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buFontTx/>
              <a:buNone/>
            </a:pPr>
            <a:r>
              <a:rPr lang="en-US" altLang="en-US" sz="2400" b="1"/>
              <a:t>Have any of you ever made a model at home or school? </a:t>
            </a:r>
          </a:p>
          <a:p>
            <a:pPr eaLnBrk="1" hangingPunct="1">
              <a:buFont typeface="Arial" charset="0"/>
              <a:buNone/>
            </a:pPr>
            <a:endParaRPr lang="en-US" altLang="en-US" sz="2400" b="1"/>
          </a:p>
          <a:p>
            <a:pPr eaLnBrk="1" hangingPunct="1">
              <a:buFont typeface="Arial" charset="0"/>
              <a:buNone/>
            </a:pPr>
            <a:endParaRPr lang="en-US" altLang="en-US" sz="2400">
              <a:solidFill>
                <a:srgbClr val="7F7F7F"/>
              </a:solidFill>
            </a:endParaRPr>
          </a:p>
          <a:p>
            <a:pPr eaLnBrk="1" hangingPunct="1">
              <a:buFont typeface="Arial" charset="0"/>
              <a:buNone/>
            </a:pPr>
            <a:r>
              <a:rPr lang="en-US" altLang="en-US" sz="2400"/>
              <a:t>We’re going to pretend our arm is something.</a:t>
            </a:r>
          </a:p>
          <a:p>
            <a:pPr eaLnBrk="1" hangingPunct="1">
              <a:buFont typeface="Arial" charset="0"/>
              <a:buNone/>
            </a:pPr>
            <a:r>
              <a:rPr lang="en-US" altLang="en-US" sz="2400" b="1"/>
              <a:t>What is your arm? Any ideas?</a:t>
            </a:r>
          </a:p>
          <a:p>
            <a:pPr eaLnBrk="1" hangingPunct="1">
              <a:buFont typeface="Arial" charset="0"/>
              <a:buNone/>
            </a:pPr>
            <a:endParaRPr lang="en-US" altLang="en-US" sz="2400">
              <a:solidFill>
                <a:srgbClr val="7F7F7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F146B75-242A-3D47-AF0E-02D98E4C6A25}" type="slidenum">
              <a:rPr lang="en-US" altLang="en-US" sz="1200">
                <a:solidFill>
                  <a:srgbClr val="898989"/>
                </a:solidFill>
              </a:rPr>
              <a:pPr>
                <a:spcBef>
                  <a:spcPct val="0"/>
                </a:spcBef>
                <a:buFontTx/>
                <a:buNone/>
              </a:pPr>
              <a:t>21</a:t>
            </a:fld>
            <a:endParaRPr lang="en-US" altLang="en-US" sz="1200">
              <a:solidFill>
                <a:srgbClr val="898989"/>
              </a:solidFill>
            </a:endParaRP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Build a Model</a:t>
            </a:r>
          </a:p>
        </p:txBody>
      </p:sp>
      <p:sp>
        <p:nvSpPr>
          <p:cNvPr id="3" name="Content Placeholder 2"/>
          <p:cNvSpPr>
            <a:spLocks noGrp="1"/>
          </p:cNvSpPr>
          <p:nvPr>
            <p:ph idx="1"/>
          </p:nvPr>
        </p:nvSpPr>
        <p:spPr>
          <a:xfrm>
            <a:off x="457200" y="762000"/>
            <a:ext cx="8229600" cy="5715000"/>
          </a:xfrm>
        </p:spPr>
        <p:txBody>
          <a:bodyPr>
            <a:normAutofit/>
          </a:bodyPr>
          <a:lstStyle/>
          <a:p>
            <a:pPr lvl="1" eaLnBrk="1" hangingPunct="1">
              <a:buFont typeface="Arial" charset="0"/>
              <a:buNone/>
              <a:defRPr/>
            </a:pPr>
            <a:endParaRPr lang="en-US" sz="2400" dirty="0">
              <a:solidFill>
                <a:srgbClr val="7F7F7F"/>
              </a:solidFill>
            </a:endParaRPr>
          </a:p>
          <a:p>
            <a:pPr lvl="1" eaLnBrk="1" hangingPunct="1">
              <a:buFont typeface="Arial" charset="0"/>
              <a:buNone/>
              <a:defRPr/>
            </a:pPr>
            <a:endParaRPr lang="en-US" sz="2400" dirty="0">
              <a:solidFill>
                <a:srgbClr val="7F7F7F"/>
              </a:solidFill>
            </a:endParaRPr>
          </a:p>
          <a:p>
            <a:pPr lvl="1" eaLnBrk="1" hangingPunct="1">
              <a:buFont typeface="Arial" charset="0"/>
              <a:buNone/>
              <a:defRPr/>
            </a:pPr>
            <a:r>
              <a:rPr lang="en-US" sz="2400" dirty="0"/>
              <a:t>We’re going to go to the fireworks show.</a:t>
            </a:r>
          </a:p>
          <a:p>
            <a:pPr lvl="1" eaLnBrk="1" hangingPunct="1">
              <a:buFont typeface="Arial" charset="0"/>
              <a:buNone/>
              <a:defRPr/>
            </a:pPr>
            <a:endParaRPr lang="en-US" sz="2400" b="1" dirty="0"/>
          </a:p>
          <a:p>
            <a:pPr lvl="1" eaLnBrk="1" hangingPunct="1">
              <a:buFont typeface="Arial" charset="0"/>
              <a:buNone/>
              <a:defRPr/>
            </a:pPr>
            <a:r>
              <a:rPr lang="en-US" sz="2400" dirty="0"/>
              <a:t>First we have to mow the lawn.</a:t>
            </a:r>
          </a:p>
          <a:p>
            <a:pPr lvl="1" eaLnBrk="1" hangingPunct="1">
              <a:buFont typeface="Arial" charset="0"/>
              <a:buNone/>
              <a:defRPr/>
            </a:pPr>
            <a:r>
              <a:rPr lang="en-US" sz="2400" b="1" dirty="0">
                <a:solidFill>
                  <a:srgbClr val="0070C0"/>
                </a:solidFill>
                <a:latin typeface="Comic Sans MS" pitchFamily="66" charset="0"/>
              </a:rPr>
              <a:t/>
            </a:r>
            <a:br>
              <a:rPr lang="en-US" sz="2400" b="1" dirty="0">
                <a:solidFill>
                  <a:srgbClr val="0070C0"/>
                </a:solidFill>
                <a:latin typeface="Comic Sans MS" pitchFamily="66" charset="0"/>
              </a:rPr>
            </a:br>
            <a:r>
              <a:rPr lang="en-US" sz="2400" b="1" dirty="0">
                <a:latin typeface="+mj-lt"/>
              </a:rPr>
              <a:t>Is the lawn mower loud?</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FF4CEAB-7D0B-674D-8696-E8ACBD2E61BD}" type="slidenum">
              <a:rPr lang="en-US" altLang="en-US" sz="1200">
                <a:solidFill>
                  <a:srgbClr val="898989"/>
                </a:solidFill>
              </a:rPr>
              <a:pPr>
                <a:spcBef>
                  <a:spcPct val="0"/>
                </a:spcBef>
                <a:buFontTx/>
                <a:buNone/>
              </a:pPr>
              <a:t>22</a:t>
            </a:fld>
            <a:endParaRPr lang="en-US" altLang="en-US" sz="1200">
              <a:solidFill>
                <a:srgbClr val="898989"/>
              </a:solidFill>
            </a:endParaRP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Build a Model</a:t>
            </a:r>
          </a:p>
        </p:txBody>
      </p:sp>
      <p:sp>
        <p:nvSpPr>
          <p:cNvPr id="3" name="Content Placeholder 2"/>
          <p:cNvSpPr>
            <a:spLocks noGrp="1"/>
          </p:cNvSpPr>
          <p:nvPr>
            <p:ph idx="1"/>
          </p:nvPr>
        </p:nvSpPr>
        <p:spPr>
          <a:xfrm>
            <a:off x="457200" y="762000"/>
            <a:ext cx="8229600" cy="5715000"/>
          </a:xfrm>
        </p:spPr>
        <p:txBody>
          <a:bodyPr/>
          <a:lstStyle/>
          <a:p>
            <a:pPr lvl="1" eaLnBrk="1" hangingPunct="1">
              <a:buFont typeface="Arial" charset="0"/>
              <a:buNone/>
            </a:pPr>
            <a:endParaRPr lang="en-US" altLang="en-US" sz="2400">
              <a:solidFill>
                <a:srgbClr val="7F7F7F"/>
              </a:solidFill>
            </a:endParaRPr>
          </a:p>
          <a:p>
            <a:pPr lvl="1" eaLnBrk="1" hangingPunct="1">
              <a:buFont typeface="Arial" charset="0"/>
              <a:buNone/>
            </a:pPr>
            <a:endParaRPr lang="en-US" altLang="en-US" sz="2400">
              <a:solidFill>
                <a:srgbClr val="7F7F7F"/>
              </a:solidFill>
            </a:endParaRPr>
          </a:p>
          <a:p>
            <a:pPr lvl="1" eaLnBrk="1" hangingPunct="1">
              <a:buFont typeface="Arial" charset="0"/>
              <a:buNone/>
            </a:pPr>
            <a:r>
              <a:rPr lang="en-US" altLang="en-US" sz="2400"/>
              <a:t>Fireworks show!</a:t>
            </a:r>
          </a:p>
          <a:p>
            <a:pPr lvl="1" eaLnBrk="1" hangingPunct="1">
              <a:buFont typeface="Arial" charset="0"/>
              <a:buNone/>
            </a:pPr>
            <a:r>
              <a:rPr lang="en-US" altLang="en-US" sz="2400" b="1"/>
              <a:t>How loud are fire works if you get really close?</a:t>
            </a:r>
          </a:p>
          <a:p>
            <a:pPr lvl="1" eaLnBrk="1" hangingPunct="1">
              <a:buFont typeface="Arial" charset="0"/>
              <a:buNone/>
            </a:pPr>
            <a:endParaRPr lang="en-US" altLang="en-US" sz="2400" b="1"/>
          </a:p>
          <a:p>
            <a:pPr lvl="1" eaLnBrk="1" hangingPunct="1">
              <a:buFont typeface="Arial" charset="0"/>
              <a:buNone/>
            </a:pPr>
            <a:r>
              <a:rPr lang="en-US" altLang="en-US" sz="2400" b="1"/>
              <a:t>What do your hair bundles look now?</a:t>
            </a:r>
          </a:p>
          <a:p>
            <a:pPr lvl="1" eaLnBrk="1" hangingPunct="1">
              <a:buFont typeface="Arial" charset="0"/>
              <a:buNone/>
            </a:pPr>
            <a:r>
              <a:rPr lang="en-US" altLang="en-US" sz="2400" b="1"/>
              <a:t>Can you fix them?</a:t>
            </a:r>
          </a:p>
          <a:p>
            <a:pPr lvl="1" eaLnBrk="1" hangingPunct="1">
              <a:buFont typeface="Arial" charset="0"/>
              <a:buNone/>
            </a:pPr>
            <a:endParaRPr lang="en-US" altLang="en-US" sz="2400">
              <a:solidFill>
                <a:srgbClr val="0070C0"/>
              </a:solidFill>
              <a:latin typeface="Comic Sans MS" charset="0"/>
            </a:endParaRPr>
          </a:p>
          <a:p>
            <a:pPr lvl="1" eaLnBrk="1" hangingPunct="1">
              <a:buFont typeface="Arial" charset="0"/>
              <a:buNone/>
            </a:pPr>
            <a:r>
              <a:rPr lang="en-US" altLang="en-US" sz="2400">
                <a:solidFill>
                  <a:srgbClr val="0070C0"/>
                </a:solidFill>
                <a:latin typeface="Comic Sans MS" charset="0"/>
              </a:rPr>
              <a:t>Loud sounds carry more energy than soft sounds. </a:t>
            </a:r>
            <a:endParaRPr lang="en-US" altLang="en-US" sz="2400"/>
          </a:p>
          <a:p>
            <a:pPr lvl="1" eaLnBrk="1" hangingPunct="1">
              <a:buFont typeface="Arial" charset="0"/>
              <a:buNone/>
            </a:pPr>
            <a:endParaRPr lang="en-US" altLang="en-US" sz="1000">
              <a:solidFill>
                <a:srgbClr val="0070C0"/>
              </a:solidFill>
              <a:latin typeface="Comic Sans MS" charset="0"/>
            </a:endParaRPr>
          </a:p>
          <a:p>
            <a:pPr lvl="1" eaLnBrk="1" hangingPunct="1">
              <a:buFont typeface="Arial" charset="0"/>
              <a:buNone/>
            </a:pPr>
            <a:r>
              <a:rPr lang="en-US" altLang="en-US" sz="2400">
                <a:solidFill>
                  <a:srgbClr val="0070C0"/>
                </a:solidFill>
                <a:latin typeface="Comic Sans MS" charset="0"/>
              </a:rPr>
              <a:t>Listening to loud sounds for too long can damage the hair cells, and these can’t be fixed.  </a:t>
            </a:r>
          </a:p>
        </p:txBody>
      </p:sp>
      <p:pic>
        <p:nvPicPr>
          <p:cNvPr id="5837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0" y="1981200"/>
            <a:ext cx="2057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16B77599-E370-EE43-98FD-A599223D2D2A}" type="slidenum">
              <a:rPr lang="en-US" altLang="en-US" sz="1200">
                <a:solidFill>
                  <a:srgbClr val="898989"/>
                </a:solidFill>
              </a:rPr>
              <a:pPr>
                <a:spcBef>
                  <a:spcPct val="0"/>
                </a:spcBef>
                <a:buFontTx/>
                <a:buNone/>
              </a:pPr>
              <a:t>23</a:t>
            </a:fld>
            <a:endParaRPr lang="en-US" altLang="en-US" sz="1200">
              <a:solidFill>
                <a:srgbClr val="898989"/>
              </a:solidFill>
            </a:endParaRPr>
          </a:p>
        </p:txBody>
      </p:sp>
      <p:sp>
        <p:nvSpPr>
          <p:cNvPr id="2" name="Title 1"/>
          <p:cNvSpPr>
            <a:spLocks noGrp="1"/>
          </p:cNvSpPr>
          <p:nvPr>
            <p:ph type="title"/>
          </p:nvPr>
        </p:nvSpPr>
        <p:spPr/>
        <p:txBody>
          <a:bodyPr rtlCol="0">
            <a:normAutofit/>
          </a:bodyPr>
          <a:lstStyle/>
          <a:p>
            <a:pPr algn="l"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	Your Ear</a:t>
            </a:r>
          </a:p>
        </p:txBody>
      </p:sp>
      <p:sp>
        <p:nvSpPr>
          <p:cNvPr id="3" name="Content Placeholder 2"/>
          <p:cNvSpPr>
            <a:spLocks noGrp="1"/>
          </p:cNvSpPr>
          <p:nvPr>
            <p:ph idx="1"/>
          </p:nvPr>
        </p:nvSpPr>
        <p:spPr>
          <a:xfrm>
            <a:off x="304800" y="2286000"/>
            <a:ext cx="8229600" cy="4191000"/>
          </a:xfrm>
        </p:spPr>
        <p:txBody>
          <a:bodyPr>
            <a:noAutofit/>
          </a:bodyPr>
          <a:lstStyle/>
          <a:p>
            <a:pPr eaLnBrk="1" hangingPunct="1">
              <a:defRPr/>
            </a:pPr>
            <a:r>
              <a:rPr lang="en-US" sz="2400" dirty="0"/>
              <a:t>Pretty amazing organ</a:t>
            </a:r>
          </a:p>
          <a:p>
            <a:pPr lvl="1" eaLnBrk="1" hangingPunct="1">
              <a:defRPr/>
            </a:pPr>
            <a:r>
              <a:rPr lang="en-US" sz="2400" dirty="0">
                <a:solidFill>
                  <a:schemeClr val="tx1">
                    <a:lumMod val="50000"/>
                    <a:lumOff val="50000"/>
                  </a:schemeClr>
                </a:solidFill>
              </a:rPr>
              <a:t>Play each frequency found here</a:t>
            </a:r>
            <a:r>
              <a:rPr lang="en-US" sz="1800" dirty="0">
                <a:solidFill>
                  <a:schemeClr val="tx1">
                    <a:lumMod val="50000"/>
                    <a:lumOff val="50000"/>
                  </a:schemeClr>
                </a:solidFill>
              </a:rPr>
              <a:t>: </a:t>
            </a:r>
            <a:r>
              <a:rPr lang="en-US" sz="1800" dirty="0">
                <a:hlinkClick r:id="rId3"/>
              </a:rPr>
              <a:t>http://www.noiseaddicts.com/2009/03/can-you-hear-this-hearing-test/</a:t>
            </a:r>
            <a:r>
              <a:rPr lang="en-US" sz="1800" dirty="0"/>
              <a:t> </a:t>
            </a:r>
          </a:p>
          <a:p>
            <a:pPr lvl="1" eaLnBrk="1" hangingPunct="1">
              <a:buFont typeface="Arial" charset="0"/>
              <a:buNone/>
              <a:defRPr/>
            </a:pPr>
            <a:endParaRPr lang="en-US" sz="2000" b="1" dirty="0">
              <a:solidFill>
                <a:schemeClr val="accent1"/>
              </a:solidFill>
              <a:latin typeface="Comic Sans MS" pitchFamily="66" charset="0"/>
            </a:endParaRPr>
          </a:p>
          <a:p>
            <a:pPr lvl="1" eaLnBrk="1" hangingPunct="1">
              <a:buFont typeface="Arial" charset="0"/>
              <a:buNone/>
              <a:defRPr/>
            </a:pPr>
            <a:r>
              <a:rPr lang="en-US" sz="2400" dirty="0"/>
              <a:t>Raise your hands when you hear the sound.  </a:t>
            </a:r>
          </a:p>
          <a:p>
            <a:pPr lvl="1" eaLnBrk="1" hangingPunct="1">
              <a:buFont typeface="Arial" charset="0"/>
              <a:buNone/>
              <a:defRPr/>
            </a:pPr>
            <a:endParaRPr lang="en-US" sz="2400" b="1" dirty="0">
              <a:solidFill>
                <a:schemeClr val="accent1"/>
              </a:solidFill>
              <a:latin typeface="Comic Sans MS" pitchFamily="66" charset="0"/>
            </a:endParaRPr>
          </a:p>
          <a:p>
            <a:pPr lvl="1" eaLnBrk="1" hangingPunct="1">
              <a:buFont typeface="Arial" charset="0"/>
              <a:buNone/>
              <a:defRPr/>
            </a:pPr>
            <a:r>
              <a:rPr lang="en-US" sz="2400" b="1" dirty="0">
                <a:solidFill>
                  <a:schemeClr val="accent1"/>
                </a:solidFill>
                <a:latin typeface="Comic Sans MS" pitchFamily="66" charset="0"/>
              </a:rPr>
              <a:t>High pitch is a high sound</a:t>
            </a:r>
            <a:endParaRPr lang="en-US" sz="2400" dirty="0">
              <a:solidFill>
                <a:schemeClr val="accent1"/>
              </a:solidFill>
              <a:latin typeface="Comic Sans MS" pitchFamily="66" charset="0"/>
            </a:endParaRPr>
          </a:p>
          <a:p>
            <a:pPr lvl="1" eaLnBrk="1" hangingPunct="1">
              <a:buFont typeface="Arial" charset="0"/>
              <a:buNone/>
              <a:defRPr/>
            </a:pPr>
            <a:endParaRPr lang="en-US" sz="2400" dirty="0"/>
          </a:p>
          <a:p>
            <a:pPr lvl="1" eaLnBrk="1" hangingPunct="1">
              <a:buFont typeface="Arial" charset="0"/>
              <a:buNone/>
              <a:defRPr/>
            </a:pPr>
            <a:endParaRPr lang="en-US" sz="2400" dirty="0"/>
          </a:p>
          <a:p>
            <a:pPr lvl="1" eaLnBrk="1" hangingPunct="1">
              <a:defRPr/>
            </a:pPr>
            <a:endParaRPr lang="en-US" dirty="0">
              <a:solidFill>
                <a:srgbClr val="7F7F7F"/>
              </a:solidFill>
            </a:endParaRPr>
          </a:p>
        </p:txBody>
      </p:sp>
      <p:pic>
        <p:nvPicPr>
          <p:cNvPr id="6042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600" y="0"/>
            <a:ext cx="380206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B5C1052-5A04-054E-92BE-AE715633F618}" type="slidenum">
              <a:rPr lang="en-US" altLang="en-US" sz="1200">
                <a:solidFill>
                  <a:srgbClr val="898989"/>
                </a:solidFill>
              </a:rPr>
              <a:pPr>
                <a:spcBef>
                  <a:spcPct val="0"/>
                </a:spcBef>
                <a:buFontTx/>
                <a:buNone/>
              </a:pPr>
              <a:t>24</a:t>
            </a:fld>
            <a:endParaRPr lang="en-US" altLang="en-US" sz="1200">
              <a:solidFill>
                <a:srgbClr val="898989"/>
              </a:solidFill>
            </a:endParaRP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Your Voices</a:t>
            </a:r>
          </a:p>
        </p:txBody>
      </p:sp>
      <p:sp>
        <p:nvSpPr>
          <p:cNvPr id="3" name="Content Placeholder 2"/>
          <p:cNvSpPr>
            <a:spLocks noGrp="1"/>
          </p:cNvSpPr>
          <p:nvPr>
            <p:ph idx="1"/>
          </p:nvPr>
        </p:nvSpPr>
        <p:spPr>
          <a:xfrm>
            <a:off x="457200" y="1798638"/>
            <a:ext cx="8229600" cy="4602162"/>
          </a:xfrm>
        </p:spPr>
        <p:txBody>
          <a:bodyPr/>
          <a:lstStyle/>
          <a:p>
            <a:pPr eaLnBrk="1" hangingPunct="1"/>
            <a:r>
              <a:rPr lang="en-US" altLang="en-US" sz="2400"/>
              <a:t>Hold your fingers on the front of your throat and say Aaaah</a:t>
            </a:r>
          </a:p>
          <a:p>
            <a:pPr eaLnBrk="1" hangingPunct="1">
              <a:buFont typeface="Arial" charset="0"/>
              <a:buNone/>
            </a:pPr>
            <a:r>
              <a:rPr lang="en-US" altLang="en-US" sz="2400" b="1"/>
              <a:t>Notice the vibration? </a:t>
            </a:r>
          </a:p>
          <a:p>
            <a:pPr eaLnBrk="1" hangingPunct="1">
              <a:buFont typeface="Arial" charset="0"/>
              <a:buNone/>
            </a:pPr>
            <a:r>
              <a:rPr lang="en-US" altLang="en-US" sz="2400" b="1"/>
              <a:t>                             </a:t>
            </a:r>
            <a:r>
              <a:rPr lang="en-US" altLang="en-US" sz="2400" b="1">
                <a:solidFill>
                  <a:schemeClr val="accent1"/>
                </a:solidFill>
                <a:latin typeface="Comic Sans MS" charset="0"/>
              </a:rPr>
              <a:t>Vibrations make sound.</a:t>
            </a:r>
            <a:endParaRPr lang="en-US" altLang="en-US" sz="2000" b="1">
              <a:solidFill>
                <a:schemeClr val="accent1"/>
              </a:solidFill>
              <a:latin typeface="Comic Sans MS" charset="0"/>
            </a:endParaRPr>
          </a:p>
          <a:p>
            <a:pPr eaLnBrk="1" hangingPunct="1"/>
            <a:r>
              <a:rPr lang="en-US" altLang="en-US" sz="2400"/>
              <a:t>Now make a high Aaaah and a low Aaaaah</a:t>
            </a:r>
            <a:r>
              <a:rPr lang="en-US" altLang="en-US" sz="2000">
                <a:solidFill>
                  <a:srgbClr val="7F7F7F"/>
                </a:solidFill>
              </a:rPr>
              <a:t> </a:t>
            </a:r>
          </a:p>
          <a:p>
            <a:pPr eaLnBrk="1" hangingPunct="1">
              <a:buFont typeface="Arial" charset="0"/>
              <a:buNone/>
            </a:pPr>
            <a:r>
              <a:rPr lang="en-US" altLang="en-US" sz="2000" b="1">
                <a:solidFill>
                  <a:schemeClr val="accent1"/>
                </a:solidFill>
                <a:latin typeface="Comic Sans MS" charset="0"/>
              </a:rPr>
              <a:t>                   </a:t>
            </a:r>
            <a:r>
              <a:rPr lang="en-US" altLang="en-US" sz="2400" b="1">
                <a:solidFill>
                  <a:schemeClr val="accent1"/>
                </a:solidFill>
                <a:latin typeface="Comic Sans MS" charset="0"/>
              </a:rPr>
              <a:t>High pitch is a high sound.</a:t>
            </a:r>
          </a:p>
          <a:p>
            <a:pPr eaLnBrk="1" hangingPunct="1">
              <a:buFont typeface="Arial" charset="0"/>
              <a:buNone/>
            </a:pPr>
            <a:endParaRPr lang="en-US" altLang="en-US" sz="2400" b="1"/>
          </a:p>
          <a:p>
            <a:pPr eaLnBrk="1" hangingPunct="1">
              <a:buFont typeface="Arial" charset="0"/>
              <a:buNone/>
            </a:pPr>
            <a:r>
              <a:rPr lang="en-US" altLang="en-US" sz="2400" b="1"/>
              <a:t>Do low and high voices feel different?</a:t>
            </a:r>
          </a:p>
          <a:p>
            <a:pPr eaLnBrk="1" hangingPunct="1">
              <a:buFont typeface="Arial" charset="0"/>
              <a:buNone/>
            </a:pPr>
            <a:r>
              <a:rPr lang="en-US" altLang="en-US" sz="2400"/>
              <a:t>                      </a:t>
            </a:r>
            <a:r>
              <a:rPr lang="en-US" altLang="en-US" sz="2400" b="1">
                <a:solidFill>
                  <a:schemeClr val="accent1"/>
                </a:solidFill>
                <a:latin typeface="Comic Sans MS" charset="0"/>
              </a:rPr>
              <a:t>High pitch has a higher rate of vibration – more wiggles per second.</a:t>
            </a:r>
          </a:p>
        </p:txBody>
      </p:sp>
      <p:grpSp>
        <p:nvGrpSpPr>
          <p:cNvPr id="62468" name="Group 2"/>
          <p:cNvGrpSpPr>
            <a:grpSpLocks noChangeAspect="1"/>
          </p:cNvGrpSpPr>
          <p:nvPr/>
        </p:nvGrpSpPr>
        <p:grpSpPr bwMode="auto">
          <a:xfrm>
            <a:off x="6781800" y="381000"/>
            <a:ext cx="1295400" cy="1574800"/>
            <a:chOff x="0" y="0"/>
            <a:chExt cx="1185" cy="1440"/>
          </a:xfrm>
        </p:grpSpPr>
        <p:sp>
          <p:nvSpPr>
            <p:cNvPr id="62469" name="AutoShape 3"/>
            <p:cNvSpPr>
              <a:spLocks noChangeAspect="1" noChangeArrowheads="1"/>
            </p:cNvSpPr>
            <p:nvPr/>
          </p:nvSpPr>
          <p:spPr bwMode="auto">
            <a:xfrm>
              <a:off x="0" y="0"/>
              <a:ext cx="118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62470" name="Freeform 4"/>
            <p:cNvSpPr>
              <a:spLocks/>
            </p:cNvSpPr>
            <p:nvPr/>
          </p:nvSpPr>
          <p:spPr bwMode="auto">
            <a:xfrm>
              <a:off x="146" y="440"/>
              <a:ext cx="48" cy="50"/>
            </a:xfrm>
            <a:custGeom>
              <a:avLst/>
              <a:gdLst>
                <a:gd name="T0" fmla="*/ 48 w 48"/>
                <a:gd name="T1" fmla="*/ 37 h 50"/>
                <a:gd name="T2" fmla="*/ 15 w 48"/>
                <a:gd name="T3" fmla="*/ 0 h 50"/>
                <a:gd name="T4" fmla="*/ 0 w 48"/>
                <a:gd name="T5" fmla="*/ 13 h 50"/>
                <a:gd name="T6" fmla="*/ 33 w 48"/>
                <a:gd name="T7" fmla="*/ 50 h 50"/>
                <a:gd name="T8" fmla="*/ 48 w 48"/>
                <a:gd name="T9" fmla="*/ 37 h 50"/>
                <a:gd name="T10" fmla="*/ 0 60000 65536"/>
                <a:gd name="T11" fmla="*/ 0 60000 65536"/>
                <a:gd name="T12" fmla="*/ 0 60000 65536"/>
                <a:gd name="T13" fmla="*/ 0 60000 65536"/>
                <a:gd name="T14" fmla="*/ 0 60000 65536"/>
                <a:gd name="T15" fmla="*/ 0 w 48"/>
                <a:gd name="T16" fmla="*/ 0 h 50"/>
                <a:gd name="T17" fmla="*/ 48 w 48"/>
                <a:gd name="T18" fmla="*/ 50 h 50"/>
              </a:gdLst>
              <a:ahLst/>
              <a:cxnLst>
                <a:cxn ang="T10">
                  <a:pos x="T0" y="T1"/>
                </a:cxn>
                <a:cxn ang="T11">
                  <a:pos x="T2" y="T3"/>
                </a:cxn>
                <a:cxn ang="T12">
                  <a:pos x="T4" y="T5"/>
                </a:cxn>
                <a:cxn ang="T13">
                  <a:pos x="T6" y="T7"/>
                </a:cxn>
                <a:cxn ang="T14">
                  <a:pos x="T8" y="T9"/>
                </a:cxn>
              </a:cxnLst>
              <a:rect l="T15" t="T16" r="T17" b="T18"/>
              <a:pathLst>
                <a:path w="48" h="50">
                  <a:moveTo>
                    <a:pt x="48" y="37"/>
                  </a:moveTo>
                  <a:lnTo>
                    <a:pt x="15" y="0"/>
                  </a:lnTo>
                  <a:lnTo>
                    <a:pt x="0" y="13"/>
                  </a:lnTo>
                  <a:lnTo>
                    <a:pt x="33" y="50"/>
                  </a:lnTo>
                  <a:lnTo>
                    <a:pt x="48" y="37"/>
                  </a:lnTo>
                  <a:close/>
                </a:path>
              </a:pathLst>
            </a:custGeom>
            <a:solidFill>
              <a:srgbClr val="82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1" name="Freeform 5"/>
            <p:cNvSpPr>
              <a:spLocks/>
            </p:cNvSpPr>
            <p:nvPr/>
          </p:nvSpPr>
          <p:spPr bwMode="auto">
            <a:xfrm>
              <a:off x="114" y="509"/>
              <a:ext cx="55" cy="33"/>
            </a:xfrm>
            <a:custGeom>
              <a:avLst/>
              <a:gdLst>
                <a:gd name="T0" fmla="*/ 55 w 55"/>
                <a:gd name="T1" fmla="*/ 14 h 33"/>
                <a:gd name="T2" fmla="*/ 6 w 55"/>
                <a:gd name="T3" fmla="*/ 0 h 33"/>
                <a:gd name="T4" fmla="*/ 0 w 55"/>
                <a:gd name="T5" fmla="*/ 18 h 33"/>
                <a:gd name="T6" fmla="*/ 49 w 55"/>
                <a:gd name="T7" fmla="*/ 33 h 33"/>
                <a:gd name="T8" fmla="*/ 55 w 55"/>
                <a:gd name="T9" fmla="*/ 14 h 33"/>
                <a:gd name="T10" fmla="*/ 0 60000 65536"/>
                <a:gd name="T11" fmla="*/ 0 60000 65536"/>
                <a:gd name="T12" fmla="*/ 0 60000 65536"/>
                <a:gd name="T13" fmla="*/ 0 60000 65536"/>
                <a:gd name="T14" fmla="*/ 0 60000 65536"/>
                <a:gd name="T15" fmla="*/ 0 w 55"/>
                <a:gd name="T16" fmla="*/ 0 h 33"/>
                <a:gd name="T17" fmla="*/ 55 w 55"/>
                <a:gd name="T18" fmla="*/ 33 h 33"/>
              </a:gdLst>
              <a:ahLst/>
              <a:cxnLst>
                <a:cxn ang="T10">
                  <a:pos x="T0" y="T1"/>
                </a:cxn>
                <a:cxn ang="T11">
                  <a:pos x="T2" y="T3"/>
                </a:cxn>
                <a:cxn ang="T12">
                  <a:pos x="T4" y="T5"/>
                </a:cxn>
                <a:cxn ang="T13">
                  <a:pos x="T6" y="T7"/>
                </a:cxn>
                <a:cxn ang="T14">
                  <a:pos x="T8" y="T9"/>
                </a:cxn>
              </a:cxnLst>
              <a:rect l="T15" t="T16" r="T17" b="T18"/>
              <a:pathLst>
                <a:path w="55" h="33">
                  <a:moveTo>
                    <a:pt x="55" y="14"/>
                  </a:moveTo>
                  <a:lnTo>
                    <a:pt x="6" y="0"/>
                  </a:lnTo>
                  <a:lnTo>
                    <a:pt x="0" y="18"/>
                  </a:lnTo>
                  <a:lnTo>
                    <a:pt x="49" y="33"/>
                  </a:lnTo>
                  <a:lnTo>
                    <a:pt x="55" y="14"/>
                  </a:lnTo>
                  <a:close/>
                </a:path>
              </a:pathLst>
            </a:custGeom>
            <a:solidFill>
              <a:srgbClr val="82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2" name="Freeform 6"/>
            <p:cNvSpPr>
              <a:spLocks/>
            </p:cNvSpPr>
            <p:nvPr/>
          </p:nvSpPr>
          <p:spPr bwMode="auto">
            <a:xfrm>
              <a:off x="107" y="579"/>
              <a:ext cx="52" cy="26"/>
            </a:xfrm>
            <a:custGeom>
              <a:avLst/>
              <a:gdLst>
                <a:gd name="T0" fmla="*/ 49 w 52"/>
                <a:gd name="T1" fmla="*/ 0 h 26"/>
                <a:gd name="T2" fmla="*/ 0 w 52"/>
                <a:gd name="T3" fmla="*/ 6 h 26"/>
                <a:gd name="T4" fmla="*/ 2 w 52"/>
                <a:gd name="T5" fmla="*/ 26 h 26"/>
                <a:gd name="T6" fmla="*/ 52 w 52"/>
                <a:gd name="T7" fmla="*/ 20 h 26"/>
                <a:gd name="T8" fmla="*/ 49 w 52"/>
                <a:gd name="T9" fmla="*/ 0 h 26"/>
                <a:gd name="T10" fmla="*/ 0 60000 65536"/>
                <a:gd name="T11" fmla="*/ 0 60000 65536"/>
                <a:gd name="T12" fmla="*/ 0 60000 65536"/>
                <a:gd name="T13" fmla="*/ 0 60000 65536"/>
                <a:gd name="T14" fmla="*/ 0 60000 65536"/>
                <a:gd name="T15" fmla="*/ 0 w 52"/>
                <a:gd name="T16" fmla="*/ 0 h 26"/>
                <a:gd name="T17" fmla="*/ 52 w 52"/>
                <a:gd name="T18" fmla="*/ 26 h 26"/>
              </a:gdLst>
              <a:ahLst/>
              <a:cxnLst>
                <a:cxn ang="T10">
                  <a:pos x="T0" y="T1"/>
                </a:cxn>
                <a:cxn ang="T11">
                  <a:pos x="T2" y="T3"/>
                </a:cxn>
                <a:cxn ang="T12">
                  <a:pos x="T4" y="T5"/>
                </a:cxn>
                <a:cxn ang="T13">
                  <a:pos x="T6" y="T7"/>
                </a:cxn>
                <a:cxn ang="T14">
                  <a:pos x="T8" y="T9"/>
                </a:cxn>
              </a:cxnLst>
              <a:rect l="T15" t="T16" r="T17" b="T18"/>
              <a:pathLst>
                <a:path w="52" h="26">
                  <a:moveTo>
                    <a:pt x="49" y="0"/>
                  </a:moveTo>
                  <a:lnTo>
                    <a:pt x="0" y="6"/>
                  </a:lnTo>
                  <a:lnTo>
                    <a:pt x="2" y="26"/>
                  </a:lnTo>
                  <a:lnTo>
                    <a:pt x="52" y="20"/>
                  </a:lnTo>
                  <a:lnTo>
                    <a:pt x="49" y="0"/>
                  </a:lnTo>
                  <a:close/>
                </a:path>
              </a:pathLst>
            </a:custGeom>
            <a:solidFill>
              <a:srgbClr val="82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3" name="Freeform 7"/>
            <p:cNvSpPr>
              <a:spLocks/>
            </p:cNvSpPr>
            <p:nvPr/>
          </p:nvSpPr>
          <p:spPr bwMode="auto">
            <a:xfrm>
              <a:off x="476" y="451"/>
              <a:ext cx="29" cy="29"/>
            </a:xfrm>
            <a:custGeom>
              <a:avLst/>
              <a:gdLst>
                <a:gd name="T0" fmla="*/ 6 w 29"/>
                <a:gd name="T1" fmla="*/ 3 h 29"/>
                <a:gd name="T2" fmla="*/ 1 w 29"/>
                <a:gd name="T3" fmla="*/ 7 h 29"/>
                <a:gd name="T4" fmla="*/ 0 w 29"/>
                <a:gd name="T5" fmla="*/ 12 h 29"/>
                <a:gd name="T6" fmla="*/ 0 w 29"/>
                <a:gd name="T7" fmla="*/ 18 h 29"/>
                <a:gd name="T8" fmla="*/ 1 w 29"/>
                <a:gd name="T9" fmla="*/ 23 h 29"/>
                <a:gd name="T10" fmla="*/ 6 w 29"/>
                <a:gd name="T11" fmla="*/ 28 h 29"/>
                <a:gd name="T12" fmla="*/ 10 w 29"/>
                <a:gd name="T13" fmla="*/ 29 h 29"/>
                <a:gd name="T14" fmla="*/ 16 w 29"/>
                <a:gd name="T15" fmla="*/ 29 h 29"/>
                <a:gd name="T16" fmla="*/ 22 w 29"/>
                <a:gd name="T17" fmla="*/ 28 h 29"/>
                <a:gd name="T18" fmla="*/ 26 w 29"/>
                <a:gd name="T19" fmla="*/ 23 h 29"/>
                <a:gd name="T20" fmla="*/ 29 w 29"/>
                <a:gd name="T21" fmla="*/ 19 h 29"/>
                <a:gd name="T22" fmla="*/ 29 w 29"/>
                <a:gd name="T23" fmla="*/ 13 h 29"/>
                <a:gd name="T24" fmla="*/ 26 w 29"/>
                <a:gd name="T25" fmla="*/ 7 h 29"/>
                <a:gd name="T26" fmla="*/ 22 w 29"/>
                <a:gd name="T27" fmla="*/ 3 h 29"/>
                <a:gd name="T28" fmla="*/ 16 w 29"/>
                <a:gd name="T29" fmla="*/ 0 h 29"/>
                <a:gd name="T30" fmla="*/ 10 w 29"/>
                <a:gd name="T31" fmla="*/ 0 h 29"/>
                <a:gd name="T32" fmla="*/ 6 w 29"/>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6" y="3"/>
                  </a:moveTo>
                  <a:lnTo>
                    <a:pt x="1" y="7"/>
                  </a:lnTo>
                  <a:lnTo>
                    <a:pt x="0" y="12"/>
                  </a:lnTo>
                  <a:lnTo>
                    <a:pt x="0" y="18"/>
                  </a:lnTo>
                  <a:lnTo>
                    <a:pt x="1" y="23"/>
                  </a:lnTo>
                  <a:lnTo>
                    <a:pt x="6" y="28"/>
                  </a:lnTo>
                  <a:lnTo>
                    <a:pt x="10" y="29"/>
                  </a:lnTo>
                  <a:lnTo>
                    <a:pt x="16" y="29"/>
                  </a:lnTo>
                  <a:lnTo>
                    <a:pt x="22" y="28"/>
                  </a:lnTo>
                  <a:lnTo>
                    <a:pt x="26" y="23"/>
                  </a:lnTo>
                  <a:lnTo>
                    <a:pt x="29" y="19"/>
                  </a:lnTo>
                  <a:lnTo>
                    <a:pt x="29" y="13"/>
                  </a:lnTo>
                  <a:lnTo>
                    <a:pt x="26" y="7"/>
                  </a:lnTo>
                  <a:lnTo>
                    <a:pt x="22" y="3"/>
                  </a:lnTo>
                  <a:lnTo>
                    <a:pt x="16" y="0"/>
                  </a:lnTo>
                  <a:lnTo>
                    <a:pt x="10"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4" name="Freeform 8"/>
            <p:cNvSpPr>
              <a:spLocks/>
            </p:cNvSpPr>
            <p:nvPr/>
          </p:nvSpPr>
          <p:spPr bwMode="auto">
            <a:xfrm>
              <a:off x="249" y="448"/>
              <a:ext cx="285" cy="248"/>
            </a:xfrm>
            <a:custGeom>
              <a:avLst/>
              <a:gdLst>
                <a:gd name="T0" fmla="*/ 270 w 285"/>
                <a:gd name="T1" fmla="*/ 54 h 248"/>
                <a:gd name="T2" fmla="*/ 237 w 285"/>
                <a:gd name="T3" fmla="*/ 54 h 248"/>
                <a:gd name="T4" fmla="*/ 221 w 285"/>
                <a:gd name="T5" fmla="*/ 36 h 248"/>
                <a:gd name="T6" fmla="*/ 202 w 285"/>
                <a:gd name="T7" fmla="*/ 22 h 248"/>
                <a:gd name="T8" fmla="*/ 182 w 285"/>
                <a:gd name="T9" fmla="*/ 10 h 248"/>
                <a:gd name="T10" fmla="*/ 166 w 285"/>
                <a:gd name="T11" fmla="*/ 61 h 248"/>
                <a:gd name="T12" fmla="*/ 172 w 285"/>
                <a:gd name="T13" fmla="*/ 64 h 248"/>
                <a:gd name="T14" fmla="*/ 178 w 285"/>
                <a:gd name="T15" fmla="*/ 68 h 248"/>
                <a:gd name="T16" fmla="*/ 181 w 285"/>
                <a:gd name="T17" fmla="*/ 82 h 248"/>
                <a:gd name="T18" fmla="*/ 172 w 285"/>
                <a:gd name="T19" fmla="*/ 94 h 248"/>
                <a:gd name="T20" fmla="*/ 159 w 285"/>
                <a:gd name="T21" fmla="*/ 97 h 248"/>
                <a:gd name="T22" fmla="*/ 147 w 285"/>
                <a:gd name="T23" fmla="*/ 88 h 248"/>
                <a:gd name="T24" fmla="*/ 145 w 285"/>
                <a:gd name="T25" fmla="*/ 75 h 248"/>
                <a:gd name="T26" fmla="*/ 152 w 285"/>
                <a:gd name="T27" fmla="*/ 64 h 248"/>
                <a:gd name="T28" fmla="*/ 159 w 285"/>
                <a:gd name="T29" fmla="*/ 61 h 248"/>
                <a:gd name="T30" fmla="*/ 165 w 285"/>
                <a:gd name="T31" fmla="*/ 61 h 248"/>
                <a:gd name="T32" fmla="*/ 158 w 285"/>
                <a:gd name="T33" fmla="*/ 3 h 248"/>
                <a:gd name="T34" fmla="*/ 142 w 285"/>
                <a:gd name="T35" fmla="*/ 0 h 248"/>
                <a:gd name="T36" fmla="*/ 127 w 285"/>
                <a:gd name="T37" fmla="*/ 0 h 248"/>
                <a:gd name="T38" fmla="*/ 111 w 285"/>
                <a:gd name="T39" fmla="*/ 2 h 248"/>
                <a:gd name="T40" fmla="*/ 78 w 285"/>
                <a:gd name="T41" fmla="*/ 12 h 248"/>
                <a:gd name="T42" fmla="*/ 36 w 285"/>
                <a:gd name="T43" fmla="*/ 39 h 248"/>
                <a:gd name="T44" fmla="*/ 10 w 285"/>
                <a:gd name="T45" fmla="*/ 79 h 248"/>
                <a:gd name="T46" fmla="*/ 0 w 285"/>
                <a:gd name="T47" fmla="*/ 127 h 248"/>
                <a:gd name="T48" fmla="*/ 11 w 285"/>
                <a:gd name="T49" fmla="*/ 174 h 248"/>
                <a:gd name="T50" fmla="*/ 40 w 285"/>
                <a:gd name="T51" fmla="*/ 213 h 248"/>
                <a:gd name="T52" fmla="*/ 81 w 285"/>
                <a:gd name="T53" fmla="*/ 239 h 248"/>
                <a:gd name="T54" fmla="*/ 130 w 285"/>
                <a:gd name="T55" fmla="*/ 248 h 248"/>
                <a:gd name="T56" fmla="*/ 169 w 285"/>
                <a:gd name="T57" fmla="*/ 240 h 248"/>
                <a:gd name="T58" fmla="*/ 194 w 285"/>
                <a:gd name="T59" fmla="*/ 230 h 248"/>
                <a:gd name="T60" fmla="*/ 214 w 285"/>
                <a:gd name="T61" fmla="*/ 215 h 248"/>
                <a:gd name="T62" fmla="*/ 231 w 285"/>
                <a:gd name="T63" fmla="*/ 197 h 248"/>
                <a:gd name="T64" fmla="*/ 228 w 285"/>
                <a:gd name="T65" fmla="*/ 190 h 248"/>
                <a:gd name="T66" fmla="*/ 210 w 285"/>
                <a:gd name="T67" fmla="*/ 192 h 248"/>
                <a:gd name="T68" fmla="*/ 182 w 285"/>
                <a:gd name="T69" fmla="*/ 189 h 248"/>
                <a:gd name="T70" fmla="*/ 155 w 285"/>
                <a:gd name="T71" fmla="*/ 174 h 248"/>
                <a:gd name="T72" fmla="*/ 136 w 285"/>
                <a:gd name="T73" fmla="*/ 157 h 248"/>
                <a:gd name="T74" fmla="*/ 126 w 285"/>
                <a:gd name="T75" fmla="*/ 144 h 248"/>
                <a:gd name="T76" fmla="*/ 123 w 285"/>
                <a:gd name="T77" fmla="*/ 138 h 248"/>
                <a:gd name="T78" fmla="*/ 126 w 285"/>
                <a:gd name="T79" fmla="*/ 131 h 248"/>
                <a:gd name="T80" fmla="*/ 132 w 285"/>
                <a:gd name="T81" fmla="*/ 127 h 248"/>
                <a:gd name="T82" fmla="*/ 139 w 285"/>
                <a:gd name="T83" fmla="*/ 130 h 248"/>
                <a:gd name="T84" fmla="*/ 142 w 285"/>
                <a:gd name="T85" fmla="*/ 133 h 248"/>
                <a:gd name="T86" fmla="*/ 146 w 285"/>
                <a:gd name="T87" fmla="*/ 138 h 248"/>
                <a:gd name="T88" fmla="*/ 158 w 285"/>
                <a:gd name="T89" fmla="*/ 151 h 248"/>
                <a:gd name="T90" fmla="*/ 176 w 285"/>
                <a:gd name="T91" fmla="*/ 164 h 248"/>
                <a:gd name="T92" fmla="*/ 201 w 285"/>
                <a:gd name="T93" fmla="*/ 173 h 248"/>
                <a:gd name="T94" fmla="*/ 213 w 285"/>
                <a:gd name="T95" fmla="*/ 173 h 248"/>
                <a:gd name="T96" fmla="*/ 226 w 285"/>
                <a:gd name="T97" fmla="*/ 170 h 248"/>
                <a:gd name="T98" fmla="*/ 239 w 285"/>
                <a:gd name="T99" fmla="*/ 166 h 248"/>
                <a:gd name="T100" fmla="*/ 252 w 285"/>
                <a:gd name="T101" fmla="*/ 158 h 248"/>
                <a:gd name="T102" fmla="*/ 257 w 285"/>
                <a:gd name="T103" fmla="*/ 131 h 248"/>
                <a:gd name="T104" fmla="*/ 256 w 285"/>
                <a:gd name="T105" fmla="*/ 104 h 2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48"/>
                <a:gd name="T161" fmla="*/ 285 w 285"/>
                <a:gd name="T162" fmla="*/ 248 h 2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48">
                  <a:moveTo>
                    <a:pt x="285" y="94"/>
                  </a:moveTo>
                  <a:lnTo>
                    <a:pt x="270" y="54"/>
                  </a:lnTo>
                  <a:lnTo>
                    <a:pt x="243" y="64"/>
                  </a:lnTo>
                  <a:lnTo>
                    <a:pt x="237" y="54"/>
                  </a:lnTo>
                  <a:lnTo>
                    <a:pt x="230" y="45"/>
                  </a:lnTo>
                  <a:lnTo>
                    <a:pt x="221" y="36"/>
                  </a:lnTo>
                  <a:lnTo>
                    <a:pt x="213" y="28"/>
                  </a:lnTo>
                  <a:lnTo>
                    <a:pt x="202" y="22"/>
                  </a:lnTo>
                  <a:lnTo>
                    <a:pt x="194" y="16"/>
                  </a:lnTo>
                  <a:lnTo>
                    <a:pt x="182" y="10"/>
                  </a:lnTo>
                  <a:lnTo>
                    <a:pt x="172" y="6"/>
                  </a:lnTo>
                  <a:lnTo>
                    <a:pt x="166" y="61"/>
                  </a:lnTo>
                  <a:lnTo>
                    <a:pt x="169" y="62"/>
                  </a:lnTo>
                  <a:lnTo>
                    <a:pt x="172" y="64"/>
                  </a:lnTo>
                  <a:lnTo>
                    <a:pt x="175" y="65"/>
                  </a:lnTo>
                  <a:lnTo>
                    <a:pt x="178" y="68"/>
                  </a:lnTo>
                  <a:lnTo>
                    <a:pt x="181" y="75"/>
                  </a:lnTo>
                  <a:lnTo>
                    <a:pt x="181" y="82"/>
                  </a:lnTo>
                  <a:lnTo>
                    <a:pt x="178" y="88"/>
                  </a:lnTo>
                  <a:lnTo>
                    <a:pt x="172" y="94"/>
                  </a:lnTo>
                  <a:lnTo>
                    <a:pt x="165" y="97"/>
                  </a:lnTo>
                  <a:lnTo>
                    <a:pt x="159" y="97"/>
                  </a:lnTo>
                  <a:lnTo>
                    <a:pt x="153" y="94"/>
                  </a:lnTo>
                  <a:lnTo>
                    <a:pt x="147" y="88"/>
                  </a:lnTo>
                  <a:lnTo>
                    <a:pt x="145" y="81"/>
                  </a:lnTo>
                  <a:lnTo>
                    <a:pt x="145" y="75"/>
                  </a:lnTo>
                  <a:lnTo>
                    <a:pt x="147" y="68"/>
                  </a:lnTo>
                  <a:lnTo>
                    <a:pt x="152" y="64"/>
                  </a:lnTo>
                  <a:lnTo>
                    <a:pt x="155" y="62"/>
                  </a:lnTo>
                  <a:lnTo>
                    <a:pt x="159" y="61"/>
                  </a:lnTo>
                  <a:lnTo>
                    <a:pt x="162" y="61"/>
                  </a:lnTo>
                  <a:lnTo>
                    <a:pt x="165" y="61"/>
                  </a:lnTo>
                  <a:lnTo>
                    <a:pt x="165" y="5"/>
                  </a:lnTo>
                  <a:lnTo>
                    <a:pt x="158" y="3"/>
                  </a:lnTo>
                  <a:lnTo>
                    <a:pt x="149" y="2"/>
                  </a:lnTo>
                  <a:lnTo>
                    <a:pt x="142" y="0"/>
                  </a:lnTo>
                  <a:lnTo>
                    <a:pt x="134" y="0"/>
                  </a:lnTo>
                  <a:lnTo>
                    <a:pt x="127" y="0"/>
                  </a:lnTo>
                  <a:lnTo>
                    <a:pt x="119" y="0"/>
                  </a:lnTo>
                  <a:lnTo>
                    <a:pt x="111" y="2"/>
                  </a:lnTo>
                  <a:lnTo>
                    <a:pt x="103" y="3"/>
                  </a:lnTo>
                  <a:lnTo>
                    <a:pt x="78" y="12"/>
                  </a:lnTo>
                  <a:lnTo>
                    <a:pt x="56" y="23"/>
                  </a:lnTo>
                  <a:lnTo>
                    <a:pt x="36" y="39"/>
                  </a:lnTo>
                  <a:lnTo>
                    <a:pt x="22" y="58"/>
                  </a:lnTo>
                  <a:lnTo>
                    <a:pt x="10" y="79"/>
                  </a:lnTo>
                  <a:lnTo>
                    <a:pt x="3" y="102"/>
                  </a:lnTo>
                  <a:lnTo>
                    <a:pt x="0" y="127"/>
                  </a:lnTo>
                  <a:lnTo>
                    <a:pt x="3" y="151"/>
                  </a:lnTo>
                  <a:lnTo>
                    <a:pt x="11" y="174"/>
                  </a:lnTo>
                  <a:lnTo>
                    <a:pt x="23" y="196"/>
                  </a:lnTo>
                  <a:lnTo>
                    <a:pt x="40" y="213"/>
                  </a:lnTo>
                  <a:lnTo>
                    <a:pt x="59" y="227"/>
                  </a:lnTo>
                  <a:lnTo>
                    <a:pt x="81" y="239"/>
                  </a:lnTo>
                  <a:lnTo>
                    <a:pt x="105" y="246"/>
                  </a:lnTo>
                  <a:lnTo>
                    <a:pt x="130" y="248"/>
                  </a:lnTo>
                  <a:lnTo>
                    <a:pt x="156" y="245"/>
                  </a:lnTo>
                  <a:lnTo>
                    <a:pt x="169" y="240"/>
                  </a:lnTo>
                  <a:lnTo>
                    <a:pt x="182" y="236"/>
                  </a:lnTo>
                  <a:lnTo>
                    <a:pt x="194" y="230"/>
                  </a:lnTo>
                  <a:lnTo>
                    <a:pt x="204" y="223"/>
                  </a:lnTo>
                  <a:lnTo>
                    <a:pt x="214" y="215"/>
                  </a:lnTo>
                  <a:lnTo>
                    <a:pt x="224" y="206"/>
                  </a:lnTo>
                  <a:lnTo>
                    <a:pt x="231" y="197"/>
                  </a:lnTo>
                  <a:lnTo>
                    <a:pt x="239" y="187"/>
                  </a:lnTo>
                  <a:lnTo>
                    <a:pt x="228" y="190"/>
                  </a:lnTo>
                  <a:lnTo>
                    <a:pt x="220" y="192"/>
                  </a:lnTo>
                  <a:lnTo>
                    <a:pt x="210" y="192"/>
                  </a:lnTo>
                  <a:lnTo>
                    <a:pt x="200" y="192"/>
                  </a:lnTo>
                  <a:lnTo>
                    <a:pt x="182" y="189"/>
                  </a:lnTo>
                  <a:lnTo>
                    <a:pt x="168" y="183"/>
                  </a:lnTo>
                  <a:lnTo>
                    <a:pt x="155" y="174"/>
                  </a:lnTo>
                  <a:lnTo>
                    <a:pt x="145" y="166"/>
                  </a:lnTo>
                  <a:lnTo>
                    <a:pt x="136" y="157"/>
                  </a:lnTo>
                  <a:lnTo>
                    <a:pt x="130" y="150"/>
                  </a:lnTo>
                  <a:lnTo>
                    <a:pt x="126" y="144"/>
                  </a:lnTo>
                  <a:lnTo>
                    <a:pt x="124" y="141"/>
                  </a:lnTo>
                  <a:lnTo>
                    <a:pt x="123" y="138"/>
                  </a:lnTo>
                  <a:lnTo>
                    <a:pt x="124" y="134"/>
                  </a:lnTo>
                  <a:lnTo>
                    <a:pt x="126" y="131"/>
                  </a:lnTo>
                  <a:lnTo>
                    <a:pt x="129" y="128"/>
                  </a:lnTo>
                  <a:lnTo>
                    <a:pt x="132" y="127"/>
                  </a:lnTo>
                  <a:lnTo>
                    <a:pt x="136" y="127"/>
                  </a:lnTo>
                  <a:lnTo>
                    <a:pt x="139" y="130"/>
                  </a:lnTo>
                  <a:lnTo>
                    <a:pt x="142" y="133"/>
                  </a:lnTo>
                  <a:lnTo>
                    <a:pt x="143" y="134"/>
                  </a:lnTo>
                  <a:lnTo>
                    <a:pt x="146" y="138"/>
                  </a:lnTo>
                  <a:lnTo>
                    <a:pt x="150" y="144"/>
                  </a:lnTo>
                  <a:lnTo>
                    <a:pt x="158" y="151"/>
                  </a:lnTo>
                  <a:lnTo>
                    <a:pt x="166" y="158"/>
                  </a:lnTo>
                  <a:lnTo>
                    <a:pt x="176" y="164"/>
                  </a:lnTo>
                  <a:lnTo>
                    <a:pt x="188" y="170"/>
                  </a:lnTo>
                  <a:lnTo>
                    <a:pt x="201" y="173"/>
                  </a:lnTo>
                  <a:lnTo>
                    <a:pt x="207" y="173"/>
                  </a:lnTo>
                  <a:lnTo>
                    <a:pt x="213" y="173"/>
                  </a:lnTo>
                  <a:lnTo>
                    <a:pt x="220" y="171"/>
                  </a:lnTo>
                  <a:lnTo>
                    <a:pt x="226" y="170"/>
                  </a:lnTo>
                  <a:lnTo>
                    <a:pt x="233" y="169"/>
                  </a:lnTo>
                  <a:lnTo>
                    <a:pt x="239" y="166"/>
                  </a:lnTo>
                  <a:lnTo>
                    <a:pt x="246" y="163"/>
                  </a:lnTo>
                  <a:lnTo>
                    <a:pt x="252" y="158"/>
                  </a:lnTo>
                  <a:lnTo>
                    <a:pt x="255" y="146"/>
                  </a:lnTo>
                  <a:lnTo>
                    <a:pt x="257" y="131"/>
                  </a:lnTo>
                  <a:lnTo>
                    <a:pt x="257" y="118"/>
                  </a:lnTo>
                  <a:lnTo>
                    <a:pt x="256" y="104"/>
                  </a:lnTo>
                  <a:lnTo>
                    <a:pt x="285"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5" name="Freeform 9"/>
            <p:cNvSpPr>
              <a:spLocks/>
            </p:cNvSpPr>
            <p:nvPr/>
          </p:nvSpPr>
          <p:spPr bwMode="auto">
            <a:xfrm>
              <a:off x="414" y="453"/>
              <a:ext cx="7" cy="56"/>
            </a:xfrm>
            <a:custGeom>
              <a:avLst/>
              <a:gdLst>
                <a:gd name="T0" fmla="*/ 1 w 7"/>
                <a:gd name="T1" fmla="*/ 56 h 56"/>
                <a:gd name="T2" fmla="*/ 7 w 7"/>
                <a:gd name="T3" fmla="*/ 1 h 56"/>
                <a:gd name="T4" fmla="*/ 6 w 7"/>
                <a:gd name="T5" fmla="*/ 1 h 56"/>
                <a:gd name="T6" fmla="*/ 4 w 7"/>
                <a:gd name="T7" fmla="*/ 0 h 56"/>
                <a:gd name="T8" fmla="*/ 1 w 7"/>
                <a:gd name="T9" fmla="*/ 0 h 56"/>
                <a:gd name="T10" fmla="*/ 0 w 7"/>
                <a:gd name="T11" fmla="*/ 0 h 56"/>
                <a:gd name="T12" fmla="*/ 0 w 7"/>
                <a:gd name="T13" fmla="*/ 56 h 56"/>
                <a:gd name="T14" fmla="*/ 0 w 7"/>
                <a:gd name="T15" fmla="*/ 56 h 56"/>
                <a:gd name="T16" fmla="*/ 1 w 7"/>
                <a:gd name="T17" fmla="*/ 56 h 56"/>
                <a:gd name="T18" fmla="*/ 1 w 7"/>
                <a:gd name="T19" fmla="*/ 56 h 56"/>
                <a:gd name="T20" fmla="*/ 1 w 7"/>
                <a:gd name="T21" fmla="*/ 56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56"/>
                <a:gd name="T35" fmla="*/ 7 w 7"/>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56">
                  <a:moveTo>
                    <a:pt x="1" y="56"/>
                  </a:moveTo>
                  <a:lnTo>
                    <a:pt x="7" y="1"/>
                  </a:lnTo>
                  <a:lnTo>
                    <a:pt x="6" y="1"/>
                  </a:lnTo>
                  <a:lnTo>
                    <a:pt x="4" y="0"/>
                  </a:lnTo>
                  <a:lnTo>
                    <a:pt x="1" y="0"/>
                  </a:lnTo>
                  <a:lnTo>
                    <a:pt x="0" y="0"/>
                  </a:lnTo>
                  <a:lnTo>
                    <a:pt x="0" y="56"/>
                  </a:lnTo>
                  <a:lnTo>
                    <a:pt x="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6" name="Freeform 10"/>
            <p:cNvSpPr>
              <a:spLocks/>
            </p:cNvSpPr>
            <p:nvPr/>
          </p:nvSpPr>
          <p:spPr bwMode="auto">
            <a:xfrm>
              <a:off x="0" y="523"/>
              <a:ext cx="899" cy="916"/>
            </a:xfrm>
            <a:custGeom>
              <a:avLst/>
              <a:gdLst>
                <a:gd name="T0" fmla="*/ 818 w 899"/>
                <a:gd name="T1" fmla="*/ 668 h 916"/>
                <a:gd name="T2" fmla="*/ 750 w 899"/>
                <a:gd name="T3" fmla="*/ 556 h 916"/>
                <a:gd name="T4" fmla="*/ 641 w 899"/>
                <a:gd name="T5" fmla="*/ 536 h 916"/>
                <a:gd name="T6" fmla="*/ 572 w 899"/>
                <a:gd name="T7" fmla="*/ 313 h 916"/>
                <a:gd name="T8" fmla="*/ 656 w 899"/>
                <a:gd name="T9" fmla="*/ 308 h 916"/>
                <a:gd name="T10" fmla="*/ 734 w 899"/>
                <a:gd name="T11" fmla="*/ 257 h 916"/>
                <a:gd name="T12" fmla="*/ 761 w 899"/>
                <a:gd name="T13" fmla="*/ 170 h 916"/>
                <a:gd name="T14" fmla="*/ 754 w 899"/>
                <a:gd name="T15" fmla="*/ 79 h 916"/>
                <a:gd name="T16" fmla="*/ 766 w 899"/>
                <a:gd name="T17" fmla="*/ 66 h 916"/>
                <a:gd name="T18" fmla="*/ 756 w 899"/>
                <a:gd name="T19" fmla="*/ 12 h 916"/>
                <a:gd name="T20" fmla="*/ 724 w 899"/>
                <a:gd name="T21" fmla="*/ 0 h 916"/>
                <a:gd name="T22" fmla="*/ 688 w 899"/>
                <a:gd name="T23" fmla="*/ 23 h 916"/>
                <a:gd name="T24" fmla="*/ 699 w 899"/>
                <a:gd name="T25" fmla="*/ 79 h 916"/>
                <a:gd name="T26" fmla="*/ 731 w 899"/>
                <a:gd name="T27" fmla="*/ 142 h 916"/>
                <a:gd name="T28" fmla="*/ 679 w 899"/>
                <a:gd name="T29" fmla="*/ 266 h 916"/>
                <a:gd name="T30" fmla="*/ 591 w 899"/>
                <a:gd name="T31" fmla="*/ 285 h 916"/>
                <a:gd name="T32" fmla="*/ 531 w 899"/>
                <a:gd name="T33" fmla="*/ 262 h 916"/>
                <a:gd name="T34" fmla="*/ 462 w 899"/>
                <a:gd name="T35" fmla="*/ 213 h 916"/>
                <a:gd name="T36" fmla="*/ 379 w 899"/>
                <a:gd name="T37" fmla="*/ 217 h 916"/>
                <a:gd name="T38" fmla="*/ 326 w 899"/>
                <a:gd name="T39" fmla="*/ 256 h 916"/>
                <a:gd name="T40" fmla="*/ 272 w 899"/>
                <a:gd name="T41" fmla="*/ 295 h 916"/>
                <a:gd name="T42" fmla="*/ 168 w 899"/>
                <a:gd name="T43" fmla="*/ 303 h 916"/>
                <a:gd name="T44" fmla="*/ 87 w 899"/>
                <a:gd name="T45" fmla="*/ 357 h 916"/>
                <a:gd name="T46" fmla="*/ 42 w 899"/>
                <a:gd name="T47" fmla="*/ 444 h 916"/>
                <a:gd name="T48" fmla="*/ 28 w 899"/>
                <a:gd name="T49" fmla="*/ 502 h 916"/>
                <a:gd name="T50" fmla="*/ 3 w 899"/>
                <a:gd name="T51" fmla="*/ 526 h 916"/>
                <a:gd name="T52" fmla="*/ 21 w 899"/>
                <a:gd name="T53" fmla="*/ 579 h 916"/>
                <a:gd name="T54" fmla="*/ 52 w 899"/>
                <a:gd name="T55" fmla="*/ 586 h 916"/>
                <a:gd name="T56" fmla="*/ 86 w 899"/>
                <a:gd name="T57" fmla="*/ 561 h 916"/>
                <a:gd name="T58" fmla="*/ 74 w 899"/>
                <a:gd name="T59" fmla="*/ 509 h 916"/>
                <a:gd name="T60" fmla="*/ 65 w 899"/>
                <a:gd name="T61" fmla="*/ 489 h 916"/>
                <a:gd name="T62" fmla="*/ 86 w 899"/>
                <a:gd name="T63" fmla="*/ 414 h 916"/>
                <a:gd name="T64" fmla="*/ 142 w 899"/>
                <a:gd name="T65" fmla="*/ 348 h 916"/>
                <a:gd name="T66" fmla="*/ 222 w 899"/>
                <a:gd name="T67" fmla="*/ 325 h 916"/>
                <a:gd name="T68" fmla="*/ 297 w 899"/>
                <a:gd name="T69" fmla="*/ 339 h 916"/>
                <a:gd name="T70" fmla="*/ 300 w 899"/>
                <a:gd name="T71" fmla="*/ 368 h 916"/>
                <a:gd name="T72" fmla="*/ 309 w 899"/>
                <a:gd name="T73" fmla="*/ 618 h 916"/>
                <a:gd name="T74" fmla="*/ 238 w 899"/>
                <a:gd name="T75" fmla="*/ 644 h 916"/>
                <a:gd name="T76" fmla="*/ 197 w 899"/>
                <a:gd name="T77" fmla="*/ 798 h 916"/>
                <a:gd name="T78" fmla="*/ 112 w 899"/>
                <a:gd name="T79" fmla="*/ 893 h 916"/>
                <a:gd name="T80" fmla="*/ 116 w 899"/>
                <a:gd name="T81" fmla="*/ 913 h 916"/>
                <a:gd name="T82" fmla="*/ 255 w 899"/>
                <a:gd name="T83" fmla="*/ 888 h 916"/>
                <a:gd name="T84" fmla="*/ 229 w 899"/>
                <a:gd name="T85" fmla="*/ 710 h 916"/>
                <a:gd name="T86" fmla="*/ 290 w 899"/>
                <a:gd name="T87" fmla="*/ 653 h 916"/>
                <a:gd name="T88" fmla="*/ 352 w 899"/>
                <a:gd name="T89" fmla="*/ 647 h 916"/>
                <a:gd name="T90" fmla="*/ 614 w 899"/>
                <a:gd name="T91" fmla="*/ 568 h 916"/>
                <a:gd name="T92" fmla="*/ 689 w 899"/>
                <a:gd name="T93" fmla="*/ 569 h 916"/>
                <a:gd name="T94" fmla="*/ 772 w 899"/>
                <a:gd name="T95" fmla="*/ 611 h 916"/>
                <a:gd name="T96" fmla="*/ 759 w 899"/>
                <a:gd name="T97" fmla="*/ 778 h 916"/>
                <a:gd name="T98" fmla="*/ 889 w 899"/>
                <a:gd name="T99" fmla="*/ 802 h 916"/>
                <a:gd name="T100" fmla="*/ 897 w 899"/>
                <a:gd name="T101" fmla="*/ 782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916"/>
                <a:gd name="T155" fmla="*/ 899 w 899"/>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916">
                  <a:moveTo>
                    <a:pt x="884" y="773"/>
                  </a:moveTo>
                  <a:lnTo>
                    <a:pt x="793" y="769"/>
                  </a:lnTo>
                  <a:lnTo>
                    <a:pt x="812" y="716"/>
                  </a:lnTo>
                  <a:lnTo>
                    <a:pt x="818" y="668"/>
                  </a:lnTo>
                  <a:lnTo>
                    <a:pt x="813" y="627"/>
                  </a:lnTo>
                  <a:lnTo>
                    <a:pt x="796" y="594"/>
                  </a:lnTo>
                  <a:lnTo>
                    <a:pt x="774" y="572"/>
                  </a:lnTo>
                  <a:lnTo>
                    <a:pt x="750" y="556"/>
                  </a:lnTo>
                  <a:lnTo>
                    <a:pt x="722" y="546"/>
                  </a:lnTo>
                  <a:lnTo>
                    <a:pt x="693" y="539"/>
                  </a:lnTo>
                  <a:lnTo>
                    <a:pt x="666" y="536"/>
                  </a:lnTo>
                  <a:lnTo>
                    <a:pt x="641" y="536"/>
                  </a:lnTo>
                  <a:lnTo>
                    <a:pt x="621" y="536"/>
                  </a:lnTo>
                  <a:lnTo>
                    <a:pt x="608" y="538"/>
                  </a:lnTo>
                  <a:lnTo>
                    <a:pt x="556" y="312"/>
                  </a:lnTo>
                  <a:lnTo>
                    <a:pt x="572" y="313"/>
                  </a:lnTo>
                  <a:lnTo>
                    <a:pt x="591" y="315"/>
                  </a:lnTo>
                  <a:lnTo>
                    <a:pt x="612" y="315"/>
                  </a:lnTo>
                  <a:lnTo>
                    <a:pt x="634" y="312"/>
                  </a:lnTo>
                  <a:lnTo>
                    <a:pt x="656" y="308"/>
                  </a:lnTo>
                  <a:lnTo>
                    <a:pt x="679" y="300"/>
                  </a:lnTo>
                  <a:lnTo>
                    <a:pt x="699" y="289"/>
                  </a:lnTo>
                  <a:lnTo>
                    <a:pt x="719" y="273"/>
                  </a:lnTo>
                  <a:lnTo>
                    <a:pt x="734" y="257"/>
                  </a:lnTo>
                  <a:lnTo>
                    <a:pt x="744" y="239"/>
                  </a:lnTo>
                  <a:lnTo>
                    <a:pt x="753" y="217"/>
                  </a:lnTo>
                  <a:lnTo>
                    <a:pt x="759" y="194"/>
                  </a:lnTo>
                  <a:lnTo>
                    <a:pt x="761" y="170"/>
                  </a:lnTo>
                  <a:lnTo>
                    <a:pt x="761" y="141"/>
                  </a:lnTo>
                  <a:lnTo>
                    <a:pt x="760" y="111"/>
                  </a:lnTo>
                  <a:lnTo>
                    <a:pt x="754" y="79"/>
                  </a:lnTo>
                  <a:lnTo>
                    <a:pt x="766" y="66"/>
                  </a:lnTo>
                  <a:lnTo>
                    <a:pt x="772" y="50"/>
                  </a:lnTo>
                  <a:lnTo>
                    <a:pt x="770" y="33"/>
                  </a:lnTo>
                  <a:lnTo>
                    <a:pt x="761" y="17"/>
                  </a:lnTo>
                  <a:lnTo>
                    <a:pt x="756" y="12"/>
                  </a:lnTo>
                  <a:lnTo>
                    <a:pt x="748" y="6"/>
                  </a:lnTo>
                  <a:lnTo>
                    <a:pt x="741" y="3"/>
                  </a:lnTo>
                  <a:lnTo>
                    <a:pt x="732" y="0"/>
                  </a:lnTo>
                  <a:lnTo>
                    <a:pt x="724" y="0"/>
                  </a:lnTo>
                  <a:lnTo>
                    <a:pt x="715" y="2"/>
                  </a:lnTo>
                  <a:lnTo>
                    <a:pt x="706" y="6"/>
                  </a:lnTo>
                  <a:lnTo>
                    <a:pt x="699" y="10"/>
                  </a:lnTo>
                  <a:lnTo>
                    <a:pt x="688" y="23"/>
                  </a:lnTo>
                  <a:lnTo>
                    <a:pt x="683" y="39"/>
                  </a:lnTo>
                  <a:lnTo>
                    <a:pt x="683" y="56"/>
                  </a:lnTo>
                  <a:lnTo>
                    <a:pt x="692" y="72"/>
                  </a:lnTo>
                  <a:lnTo>
                    <a:pt x="699" y="79"/>
                  </a:lnTo>
                  <a:lnTo>
                    <a:pt x="706" y="83"/>
                  </a:lnTo>
                  <a:lnTo>
                    <a:pt x="715" y="88"/>
                  </a:lnTo>
                  <a:lnTo>
                    <a:pt x="725" y="89"/>
                  </a:lnTo>
                  <a:lnTo>
                    <a:pt x="731" y="142"/>
                  </a:lnTo>
                  <a:lnTo>
                    <a:pt x="730" y="187"/>
                  </a:lnTo>
                  <a:lnTo>
                    <a:pt x="718" y="224"/>
                  </a:lnTo>
                  <a:lnTo>
                    <a:pt x="698" y="252"/>
                  </a:lnTo>
                  <a:lnTo>
                    <a:pt x="679" y="266"/>
                  </a:lnTo>
                  <a:lnTo>
                    <a:pt x="657" y="276"/>
                  </a:lnTo>
                  <a:lnTo>
                    <a:pt x="636" y="282"/>
                  </a:lnTo>
                  <a:lnTo>
                    <a:pt x="612" y="285"/>
                  </a:lnTo>
                  <a:lnTo>
                    <a:pt x="591" y="285"/>
                  </a:lnTo>
                  <a:lnTo>
                    <a:pt x="572" y="285"/>
                  </a:lnTo>
                  <a:lnTo>
                    <a:pt x="554" y="282"/>
                  </a:lnTo>
                  <a:lnTo>
                    <a:pt x="543" y="280"/>
                  </a:lnTo>
                  <a:lnTo>
                    <a:pt x="531" y="262"/>
                  </a:lnTo>
                  <a:lnTo>
                    <a:pt x="517" y="246"/>
                  </a:lnTo>
                  <a:lnTo>
                    <a:pt x="501" y="231"/>
                  </a:lnTo>
                  <a:lnTo>
                    <a:pt x="482" y="221"/>
                  </a:lnTo>
                  <a:lnTo>
                    <a:pt x="462" y="213"/>
                  </a:lnTo>
                  <a:lnTo>
                    <a:pt x="442" y="208"/>
                  </a:lnTo>
                  <a:lnTo>
                    <a:pt x="418" y="208"/>
                  </a:lnTo>
                  <a:lnTo>
                    <a:pt x="397" y="211"/>
                  </a:lnTo>
                  <a:lnTo>
                    <a:pt x="379" y="217"/>
                  </a:lnTo>
                  <a:lnTo>
                    <a:pt x="365" y="224"/>
                  </a:lnTo>
                  <a:lnTo>
                    <a:pt x="350" y="233"/>
                  </a:lnTo>
                  <a:lnTo>
                    <a:pt x="337" y="244"/>
                  </a:lnTo>
                  <a:lnTo>
                    <a:pt x="326" y="256"/>
                  </a:lnTo>
                  <a:lnTo>
                    <a:pt x="316" y="269"/>
                  </a:lnTo>
                  <a:lnTo>
                    <a:pt x="309" y="283"/>
                  </a:lnTo>
                  <a:lnTo>
                    <a:pt x="303" y="299"/>
                  </a:lnTo>
                  <a:lnTo>
                    <a:pt x="272" y="295"/>
                  </a:lnTo>
                  <a:lnTo>
                    <a:pt x="243" y="293"/>
                  </a:lnTo>
                  <a:lnTo>
                    <a:pt x="217" y="295"/>
                  </a:lnTo>
                  <a:lnTo>
                    <a:pt x="191" y="298"/>
                  </a:lnTo>
                  <a:lnTo>
                    <a:pt x="168" y="303"/>
                  </a:lnTo>
                  <a:lnTo>
                    <a:pt x="146" y="312"/>
                  </a:lnTo>
                  <a:lnTo>
                    <a:pt x="126" y="323"/>
                  </a:lnTo>
                  <a:lnTo>
                    <a:pt x="107" y="336"/>
                  </a:lnTo>
                  <a:lnTo>
                    <a:pt x="87" y="357"/>
                  </a:lnTo>
                  <a:lnTo>
                    <a:pt x="71" y="377"/>
                  </a:lnTo>
                  <a:lnTo>
                    <a:pt x="60" y="400"/>
                  </a:lnTo>
                  <a:lnTo>
                    <a:pt x="50" y="421"/>
                  </a:lnTo>
                  <a:lnTo>
                    <a:pt x="42" y="444"/>
                  </a:lnTo>
                  <a:lnTo>
                    <a:pt x="38" y="464"/>
                  </a:lnTo>
                  <a:lnTo>
                    <a:pt x="35" y="483"/>
                  </a:lnTo>
                  <a:lnTo>
                    <a:pt x="34" y="500"/>
                  </a:lnTo>
                  <a:lnTo>
                    <a:pt x="28" y="502"/>
                  </a:lnTo>
                  <a:lnTo>
                    <a:pt x="23" y="505"/>
                  </a:lnTo>
                  <a:lnTo>
                    <a:pt x="18" y="507"/>
                  </a:lnTo>
                  <a:lnTo>
                    <a:pt x="13" y="512"/>
                  </a:lnTo>
                  <a:lnTo>
                    <a:pt x="3" y="526"/>
                  </a:lnTo>
                  <a:lnTo>
                    <a:pt x="0" y="542"/>
                  </a:lnTo>
                  <a:lnTo>
                    <a:pt x="3" y="559"/>
                  </a:lnTo>
                  <a:lnTo>
                    <a:pt x="13" y="574"/>
                  </a:lnTo>
                  <a:lnTo>
                    <a:pt x="21" y="579"/>
                  </a:lnTo>
                  <a:lnTo>
                    <a:pt x="28" y="584"/>
                  </a:lnTo>
                  <a:lnTo>
                    <a:pt x="37" y="586"/>
                  </a:lnTo>
                  <a:lnTo>
                    <a:pt x="45" y="586"/>
                  </a:lnTo>
                  <a:lnTo>
                    <a:pt x="52" y="586"/>
                  </a:lnTo>
                  <a:lnTo>
                    <a:pt x="61" y="585"/>
                  </a:lnTo>
                  <a:lnTo>
                    <a:pt x="68" y="581"/>
                  </a:lnTo>
                  <a:lnTo>
                    <a:pt x="76" y="575"/>
                  </a:lnTo>
                  <a:lnTo>
                    <a:pt x="86" y="561"/>
                  </a:lnTo>
                  <a:lnTo>
                    <a:pt x="90" y="543"/>
                  </a:lnTo>
                  <a:lnTo>
                    <a:pt x="87" y="526"/>
                  </a:lnTo>
                  <a:lnTo>
                    <a:pt x="77" y="512"/>
                  </a:lnTo>
                  <a:lnTo>
                    <a:pt x="74" y="509"/>
                  </a:lnTo>
                  <a:lnTo>
                    <a:pt x="71" y="506"/>
                  </a:lnTo>
                  <a:lnTo>
                    <a:pt x="67" y="505"/>
                  </a:lnTo>
                  <a:lnTo>
                    <a:pt x="64" y="503"/>
                  </a:lnTo>
                  <a:lnTo>
                    <a:pt x="65" y="489"/>
                  </a:lnTo>
                  <a:lnTo>
                    <a:pt x="68" y="471"/>
                  </a:lnTo>
                  <a:lnTo>
                    <a:pt x="73" y="453"/>
                  </a:lnTo>
                  <a:lnTo>
                    <a:pt x="78" y="433"/>
                  </a:lnTo>
                  <a:lnTo>
                    <a:pt x="86" y="414"/>
                  </a:lnTo>
                  <a:lnTo>
                    <a:pt x="97" y="394"/>
                  </a:lnTo>
                  <a:lnTo>
                    <a:pt x="110" y="377"/>
                  </a:lnTo>
                  <a:lnTo>
                    <a:pt x="126" y="359"/>
                  </a:lnTo>
                  <a:lnTo>
                    <a:pt x="142" y="348"/>
                  </a:lnTo>
                  <a:lnTo>
                    <a:pt x="159" y="339"/>
                  </a:lnTo>
                  <a:lnTo>
                    <a:pt x="178" y="332"/>
                  </a:lnTo>
                  <a:lnTo>
                    <a:pt x="199" y="326"/>
                  </a:lnTo>
                  <a:lnTo>
                    <a:pt x="222" y="325"/>
                  </a:lnTo>
                  <a:lnTo>
                    <a:pt x="245" y="323"/>
                  </a:lnTo>
                  <a:lnTo>
                    <a:pt x="269" y="325"/>
                  </a:lnTo>
                  <a:lnTo>
                    <a:pt x="297" y="329"/>
                  </a:lnTo>
                  <a:lnTo>
                    <a:pt x="297" y="339"/>
                  </a:lnTo>
                  <a:lnTo>
                    <a:pt x="297" y="348"/>
                  </a:lnTo>
                  <a:lnTo>
                    <a:pt x="298" y="358"/>
                  </a:lnTo>
                  <a:lnTo>
                    <a:pt x="300" y="368"/>
                  </a:lnTo>
                  <a:lnTo>
                    <a:pt x="358" y="618"/>
                  </a:lnTo>
                  <a:lnTo>
                    <a:pt x="343" y="617"/>
                  </a:lnTo>
                  <a:lnTo>
                    <a:pt x="326" y="617"/>
                  </a:lnTo>
                  <a:lnTo>
                    <a:pt x="309" y="618"/>
                  </a:lnTo>
                  <a:lnTo>
                    <a:pt x="291" y="621"/>
                  </a:lnTo>
                  <a:lnTo>
                    <a:pt x="272" y="627"/>
                  </a:lnTo>
                  <a:lnTo>
                    <a:pt x="255" y="634"/>
                  </a:lnTo>
                  <a:lnTo>
                    <a:pt x="238" y="644"/>
                  </a:lnTo>
                  <a:lnTo>
                    <a:pt x="223" y="658"/>
                  </a:lnTo>
                  <a:lnTo>
                    <a:pt x="201" y="694"/>
                  </a:lnTo>
                  <a:lnTo>
                    <a:pt x="193" y="742"/>
                  </a:lnTo>
                  <a:lnTo>
                    <a:pt x="197" y="798"/>
                  </a:lnTo>
                  <a:lnTo>
                    <a:pt x="216" y="865"/>
                  </a:lnTo>
                  <a:lnTo>
                    <a:pt x="120" y="885"/>
                  </a:lnTo>
                  <a:lnTo>
                    <a:pt x="116" y="888"/>
                  </a:lnTo>
                  <a:lnTo>
                    <a:pt x="112" y="893"/>
                  </a:lnTo>
                  <a:lnTo>
                    <a:pt x="109" y="898"/>
                  </a:lnTo>
                  <a:lnTo>
                    <a:pt x="109" y="904"/>
                  </a:lnTo>
                  <a:lnTo>
                    <a:pt x="112" y="908"/>
                  </a:lnTo>
                  <a:lnTo>
                    <a:pt x="116" y="913"/>
                  </a:lnTo>
                  <a:lnTo>
                    <a:pt x="122" y="916"/>
                  </a:lnTo>
                  <a:lnTo>
                    <a:pt x="128" y="916"/>
                  </a:lnTo>
                  <a:lnTo>
                    <a:pt x="238" y="891"/>
                  </a:lnTo>
                  <a:lnTo>
                    <a:pt x="255" y="888"/>
                  </a:lnTo>
                  <a:lnTo>
                    <a:pt x="249" y="871"/>
                  </a:lnTo>
                  <a:lnTo>
                    <a:pt x="230" y="806"/>
                  </a:lnTo>
                  <a:lnTo>
                    <a:pt x="223" y="753"/>
                  </a:lnTo>
                  <a:lnTo>
                    <a:pt x="229" y="710"/>
                  </a:lnTo>
                  <a:lnTo>
                    <a:pt x="246" y="678"/>
                  </a:lnTo>
                  <a:lnTo>
                    <a:pt x="259" y="667"/>
                  </a:lnTo>
                  <a:lnTo>
                    <a:pt x="274" y="658"/>
                  </a:lnTo>
                  <a:lnTo>
                    <a:pt x="290" y="653"/>
                  </a:lnTo>
                  <a:lnTo>
                    <a:pt x="306" y="650"/>
                  </a:lnTo>
                  <a:lnTo>
                    <a:pt x="322" y="647"/>
                  </a:lnTo>
                  <a:lnTo>
                    <a:pt x="337" y="647"/>
                  </a:lnTo>
                  <a:lnTo>
                    <a:pt x="352" y="647"/>
                  </a:lnTo>
                  <a:lnTo>
                    <a:pt x="365" y="648"/>
                  </a:lnTo>
                  <a:lnTo>
                    <a:pt x="375" y="694"/>
                  </a:lnTo>
                  <a:lnTo>
                    <a:pt x="630" y="634"/>
                  </a:lnTo>
                  <a:lnTo>
                    <a:pt x="614" y="568"/>
                  </a:lnTo>
                  <a:lnTo>
                    <a:pt x="627" y="566"/>
                  </a:lnTo>
                  <a:lnTo>
                    <a:pt x="646" y="566"/>
                  </a:lnTo>
                  <a:lnTo>
                    <a:pt x="666" y="566"/>
                  </a:lnTo>
                  <a:lnTo>
                    <a:pt x="689" y="569"/>
                  </a:lnTo>
                  <a:lnTo>
                    <a:pt x="712" y="575"/>
                  </a:lnTo>
                  <a:lnTo>
                    <a:pt x="735" y="582"/>
                  </a:lnTo>
                  <a:lnTo>
                    <a:pt x="756" y="595"/>
                  </a:lnTo>
                  <a:lnTo>
                    <a:pt x="772" y="611"/>
                  </a:lnTo>
                  <a:lnTo>
                    <a:pt x="786" y="641"/>
                  </a:lnTo>
                  <a:lnTo>
                    <a:pt x="787" y="678"/>
                  </a:lnTo>
                  <a:lnTo>
                    <a:pt x="779" y="724"/>
                  </a:lnTo>
                  <a:lnTo>
                    <a:pt x="759" y="778"/>
                  </a:lnTo>
                  <a:lnTo>
                    <a:pt x="748" y="798"/>
                  </a:lnTo>
                  <a:lnTo>
                    <a:pt x="772" y="799"/>
                  </a:lnTo>
                  <a:lnTo>
                    <a:pt x="883" y="803"/>
                  </a:lnTo>
                  <a:lnTo>
                    <a:pt x="889" y="802"/>
                  </a:lnTo>
                  <a:lnTo>
                    <a:pt x="895" y="799"/>
                  </a:lnTo>
                  <a:lnTo>
                    <a:pt x="897" y="793"/>
                  </a:lnTo>
                  <a:lnTo>
                    <a:pt x="899" y="788"/>
                  </a:lnTo>
                  <a:lnTo>
                    <a:pt x="897" y="782"/>
                  </a:lnTo>
                  <a:lnTo>
                    <a:pt x="895" y="778"/>
                  </a:lnTo>
                  <a:lnTo>
                    <a:pt x="890" y="775"/>
                  </a:lnTo>
                  <a:lnTo>
                    <a:pt x="884" y="7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7" name="Freeform 11"/>
            <p:cNvSpPr>
              <a:spLocks/>
            </p:cNvSpPr>
            <p:nvPr/>
          </p:nvSpPr>
          <p:spPr bwMode="auto">
            <a:xfrm>
              <a:off x="363" y="19"/>
              <a:ext cx="810" cy="511"/>
            </a:xfrm>
            <a:custGeom>
              <a:avLst/>
              <a:gdLst>
                <a:gd name="T0" fmla="*/ 343 w 810"/>
                <a:gd name="T1" fmla="*/ 10 h 511"/>
                <a:gd name="T2" fmla="*/ 265 w 810"/>
                <a:gd name="T3" fmla="*/ 26 h 511"/>
                <a:gd name="T4" fmla="*/ 194 w 810"/>
                <a:gd name="T5" fmla="*/ 47 h 511"/>
                <a:gd name="T6" fmla="*/ 132 w 810"/>
                <a:gd name="T7" fmla="*/ 76 h 511"/>
                <a:gd name="T8" fmla="*/ 80 w 810"/>
                <a:gd name="T9" fmla="*/ 109 h 511"/>
                <a:gd name="T10" fmla="*/ 39 w 810"/>
                <a:gd name="T11" fmla="*/ 146 h 511"/>
                <a:gd name="T12" fmla="*/ 12 w 810"/>
                <a:gd name="T13" fmla="*/ 187 h 511"/>
                <a:gd name="T14" fmla="*/ 0 w 810"/>
                <a:gd name="T15" fmla="*/ 228 h 511"/>
                <a:gd name="T16" fmla="*/ 3 w 810"/>
                <a:gd name="T17" fmla="*/ 266 h 511"/>
                <a:gd name="T18" fmla="*/ 15 w 810"/>
                <a:gd name="T19" fmla="*/ 294 h 511"/>
                <a:gd name="T20" fmla="*/ 35 w 810"/>
                <a:gd name="T21" fmla="*/ 322 h 511"/>
                <a:gd name="T22" fmla="*/ 62 w 810"/>
                <a:gd name="T23" fmla="*/ 346 h 511"/>
                <a:gd name="T24" fmla="*/ 97 w 810"/>
                <a:gd name="T25" fmla="*/ 366 h 511"/>
                <a:gd name="T26" fmla="*/ 136 w 810"/>
                <a:gd name="T27" fmla="*/ 385 h 511"/>
                <a:gd name="T28" fmla="*/ 182 w 810"/>
                <a:gd name="T29" fmla="*/ 399 h 511"/>
                <a:gd name="T30" fmla="*/ 233 w 810"/>
                <a:gd name="T31" fmla="*/ 409 h 511"/>
                <a:gd name="T32" fmla="*/ 258 w 810"/>
                <a:gd name="T33" fmla="*/ 429 h 511"/>
                <a:gd name="T34" fmla="*/ 252 w 810"/>
                <a:gd name="T35" fmla="*/ 458 h 511"/>
                <a:gd name="T36" fmla="*/ 239 w 810"/>
                <a:gd name="T37" fmla="*/ 484 h 511"/>
                <a:gd name="T38" fmla="*/ 217 w 810"/>
                <a:gd name="T39" fmla="*/ 503 h 511"/>
                <a:gd name="T40" fmla="*/ 210 w 810"/>
                <a:gd name="T41" fmla="*/ 511 h 511"/>
                <a:gd name="T42" fmla="*/ 224 w 810"/>
                <a:gd name="T43" fmla="*/ 511 h 511"/>
                <a:gd name="T44" fmla="*/ 250 w 810"/>
                <a:gd name="T45" fmla="*/ 507 h 511"/>
                <a:gd name="T46" fmla="*/ 285 w 810"/>
                <a:gd name="T47" fmla="*/ 493 h 511"/>
                <a:gd name="T48" fmla="*/ 316 w 810"/>
                <a:gd name="T49" fmla="*/ 468 h 511"/>
                <a:gd name="T50" fmla="*/ 336 w 810"/>
                <a:gd name="T51" fmla="*/ 437 h 511"/>
                <a:gd name="T52" fmla="*/ 352 w 810"/>
                <a:gd name="T53" fmla="*/ 419 h 511"/>
                <a:gd name="T54" fmla="*/ 372 w 810"/>
                <a:gd name="T55" fmla="*/ 419 h 511"/>
                <a:gd name="T56" fmla="*/ 394 w 810"/>
                <a:gd name="T57" fmla="*/ 418 h 511"/>
                <a:gd name="T58" fmla="*/ 415 w 810"/>
                <a:gd name="T59" fmla="*/ 416 h 511"/>
                <a:gd name="T60" fmla="*/ 468 w 810"/>
                <a:gd name="T61" fmla="*/ 409 h 511"/>
                <a:gd name="T62" fmla="*/ 546 w 810"/>
                <a:gd name="T63" fmla="*/ 393 h 511"/>
                <a:gd name="T64" fmla="*/ 617 w 810"/>
                <a:gd name="T65" fmla="*/ 372 h 511"/>
                <a:gd name="T66" fmla="*/ 679 w 810"/>
                <a:gd name="T67" fmla="*/ 343 h 511"/>
                <a:gd name="T68" fmla="*/ 731 w 810"/>
                <a:gd name="T69" fmla="*/ 310 h 511"/>
                <a:gd name="T70" fmla="*/ 771 w 810"/>
                <a:gd name="T71" fmla="*/ 273 h 511"/>
                <a:gd name="T72" fmla="*/ 799 w 810"/>
                <a:gd name="T73" fmla="*/ 232 h 511"/>
                <a:gd name="T74" fmla="*/ 810 w 810"/>
                <a:gd name="T75" fmla="*/ 191 h 511"/>
                <a:gd name="T76" fmla="*/ 806 w 810"/>
                <a:gd name="T77" fmla="*/ 149 h 511"/>
                <a:gd name="T78" fmla="*/ 786 w 810"/>
                <a:gd name="T79" fmla="*/ 110 h 511"/>
                <a:gd name="T80" fmla="*/ 751 w 810"/>
                <a:gd name="T81" fmla="*/ 76 h 511"/>
                <a:gd name="T82" fmla="*/ 705 w 810"/>
                <a:gd name="T83" fmla="*/ 47 h 511"/>
                <a:gd name="T84" fmla="*/ 647 w 810"/>
                <a:gd name="T85" fmla="*/ 26 h 511"/>
                <a:gd name="T86" fmla="*/ 580 w 810"/>
                <a:gd name="T87" fmla="*/ 10 h 511"/>
                <a:gd name="T88" fmla="*/ 507 w 810"/>
                <a:gd name="T89" fmla="*/ 1 h 511"/>
                <a:gd name="T90" fmla="*/ 427 w 810"/>
                <a:gd name="T91" fmla="*/ 1 h 5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0"/>
                <a:gd name="T139" fmla="*/ 0 h 511"/>
                <a:gd name="T140" fmla="*/ 810 w 810"/>
                <a:gd name="T141" fmla="*/ 511 h 5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0" h="511">
                  <a:moveTo>
                    <a:pt x="385" y="4"/>
                  </a:moveTo>
                  <a:lnTo>
                    <a:pt x="343" y="10"/>
                  </a:lnTo>
                  <a:lnTo>
                    <a:pt x="304" y="15"/>
                  </a:lnTo>
                  <a:lnTo>
                    <a:pt x="265" y="26"/>
                  </a:lnTo>
                  <a:lnTo>
                    <a:pt x="229" y="36"/>
                  </a:lnTo>
                  <a:lnTo>
                    <a:pt x="194" y="47"/>
                  </a:lnTo>
                  <a:lnTo>
                    <a:pt x="162" y="61"/>
                  </a:lnTo>
                  <a:lnTo>
                    <a:pt x="132" y="76"/>
                  </a:lnTo>
                  <a:lnTo>
                    <a:pt x="104" y="92"/>
                  </a:lnTo>
                  <a:lnTo>
                    <a:pt x="80" y="109"/>
                  </a:lnTo>
                  <a:lnTo>
                    <a:pt x="58" y="128"/>
                  </a:lnTo>
                  <a:lnTo>
                    <a:pt x="39" y="146"/>
                  </a:lnTo>
                  <a:lnTo>
                    <a:pt x="23" y="166"/>
                  </a:lnTo>
                  <a:lnTo>
                    <a:pt x="12" y="187"/>
                  </a:lnTo>
                  <a:lnTo>
                    <a:pt x="5" y="208"/>
                  </a:lnTo>
                  <a:lnTo>
                    <a:pt x="0" y="228"/>
                  </a:lnTo>
                  <a:lnTo>
                    <a:pt x="0" y="250"/>
                  </a:lnTo>
                  <a:lnTo>
                    <a:pt x="3" y="266"/>
                  </a:lnTo>
                  <a:lnTo>
                    <a:pt x="7" y="280"/>
                  </a:lnTo>
                  <a:lnTo>
                    <a:pt x="15" y="294"/>
                  </a:lnTo>
                  <a:lnTo>
                    <a:pt x="23" y="309"/>
                  </a:lnTo>
                  <a:lnTo>
                    <a:pt x="35" y="322"/>
                  </a:lnTo>
                  <a:lnTo>
                    <a:pt x="48" y="333"/>
                  </a:lnTo>
                  <a:lnTo>
                    <a:pt x="62" y="346"/>
                  </a:lnTo>
                  <a:lnTo>
                    <a:pt x="78" y="356"/>
                  </a:lnTo>
                  <a:lnTo>
                    <a:pt x="97" y="366"/>
                  </a:lnTo>
                  <a:lnTo>
                    <a:pt x="116" y="376"/>
                  </a:lnTo>
                  <a:lnTo>
                    <a:pt x="136" y="385"/>
                  </a:lnTo>
                  <a:lnTo>
                    <a:pt x="159" y="392"/>
                  </a:lnTo>
                  <a:lnTo>
                    <a:pt x="182" y="399"/>
                  </a:lnTo>
                  <a:lnTo>
                    <a:pt x="207" y="405"/>
                  </a:lnTo>
                  <a:lnTo>
                    <a:pt x="233" y="409"/>
                  </a:lnTo>
                  <a:lnTo>
                    <a:pt x="259" y="414"/>
                  </a:lnTo>
                  <a:lnTo>
                    <a:pt x="258" y="429"/>
                  </a:lnTo>
                  <a:lnTo>
                    <a:pt x="256" y="445"/>
                  </a:lnTo>
                  <a:lnTo>
                    <a:pt x="252" y="458"/>
                  </a:lnTo>
                  <a:lnTo>
                    <a:pt x="246" y="472"/>
                  </a:lnTo>
                  <a:lnTo>
                    <a:pt x="239" y="484"/>
                  </a:lnTo>
                  <a:lnTo>
                    <a:pt x="229" y="494"/>
                  </a:lnTo>
                  <a:lnTo>
                    <a:pt x="217" y="503"/>
                  </a:lnTo>
                  <a:lnTo>
                    <a:pt x="203" y="510"/>
                  </a:lnTo>
                  <a:lnTo>
                    <a:pt x="210" y="511"/>
                  </a:lnTo>
                  <a:lnTo>
                    <a:pt x="217" y="511"/>
                  </a:lnTo>
                  <a:lnTo>
                    <a:pt x="224" y="511"/>
                  </a:lnTo>
                  <a:lnTo>
                    <a:pt x="232" y="511"/>
                  </a:lnTo>
                  <a:lnTo>
                    <a:pt x="250" y="507"/>
                  </a:lnTo>
                  <a:lnTo>
                    <a:pt x="269" y="501"/>
                  </a:lnTo>
                  <a:lnTo>
                    <a:pt x="285" y="493"/>
                  </a:lnTo>
                  <a:lnTo>
                    <a:pt x="301" y="481"/>
                  </a:lnTo>
                  <a:lnTo>
                    <a:pt x="316" y="468"/>
                  </a:lnTo>
                  <a:lnTo>
                    <a:pt x="327" y="452"/>
                  </a:lnTo>
                  <a:lnTo>
                    <a:pt x="336" y="437"/>
                  </a:lnTo>
                  <a:lnTo>
                    <a:pt x="342" y="419"/>
                  </a:lnTo>
                  <a:lnTo>
                    <a:pt x="352" y="419"/>
                  </a:lnTo>
                  <a:lnTo>
                    <a:pt x="362" y="419"/>
                  </a:lnTo>
                  <a:lnTo>
                    <a:pt x="372" y="419"/>
                  </a:lnTo>
                  <a:lnTo>
                    <a:pt x="384" y="418"/>
                  </a:lnTo>
                  <a:lnTo>
                    <a:pt x="394" y="418"/>
                  </a:lnTo>
                  <a:lnTo>
                    <a:pt x="405" y="416"/>
                  </a:lnTo>
                  <a:lnTo>
                    <a:pt x="415" y="416"/>
                  </a:lnTo>
                  <a:lnTo>
                    <a:pt x="427" y="415"/>
                  </a:lnTo>
                  <a:lnTo>
                    <a:pt x="468" y="409"/>
                  </a:lnTo>
                  <a:lnTo>
                    <a:pt x="508" y="404"/>
                  </a:lnTo>
                  <a:lnTo>
                    <a:pt x="546" y="393"/>
                  </a:lnTo>
                  <a:lnTo>
                    <a:pt x="583" y="383"/>
                  </a:lnTo>
                  <a:lnTo>
                    <a:pt x="617" y="372"/>
                  </a:lnTo>
                  <a:lnTo>
                    <a:pt x="650" y="358"/>
                  </a:lnTo>
                  <a:lnTo>
                    <a:pt x="679" y="343"/>
                  </a:lnTo>
                  <a:lnTo>
                    <a:pt x="706" y="326"/>
                  </a:lnTo>
                  <a:lnTo>
                    <a:pt x="731" y="310"/>
                  </a:lnTo>
                  <a:lnTo>
                    <a:pt x="753" y="291"/>
                  </a:lnTo>
                  <a:lnTo>
                    <a:pt x="771" y="273"/>
                  </a:lnTo>
                  <a:lnTo>
                    <a:pt x="787" y="253"/>
                  </a:lnTo>
                  <a:lnTo>
                    <a:pt x="799" y="232"/>
                  </a:lnTo>
                  <a:lnTo>
                    <a:pt x="806" y="211"/>
                  </a:lnTo>
                  <a:lnTo>
                    <a:pt x="810" y="191"/>
                  </a:lnTo>
                  <a:lnTo>
                    <a:pt x="810" y="169"/>
                  </a:lnTo>
                  <a:lnTo>
                    <a:pt x="806" y="149"/>
                  </a:lnTo>
                  <a:lnTo>
                    <a:pt x="797" y="129"/>
                  </a:lnTo>
                  <a:lnTo>
                    <a:pt x="786" y="110"/>
                  </a:lnTo>
                  <a:lnTo>
                    <a:pt x="770" y="92"/>
                  </a:lnTo>
                  <a:lnTo>
                    <a:pt x="751" y="76"/>
                  </a:lnTo>
                  <a:lnTo>
                    <a:pt x="729" y="61"/>
                  </a:lnTo>
                  <a:lnTo>
                    <a:pt x="705" y="47"/>
                  </a:lnTo>
                  <a:lnTo>
                    <a:pt x="677" y="36"/>
                  </a:lnTo>
                  <a:lnTo>
                    <a:pt x="647" y="26"/>
                  </a:lnTo>
                  <a:lnTo>
                    <a:pt x="615" y="17"/>
                  </a:lnTo>
                  <a:lnTo>
                    <a:pt x="580" y="10"/>
                  </a:lnTo>
                  <a:lnTo>
                    <a:pt x="544" y="4"/>
                  </a:lnTo>
                  <a:lnTo>
                    <a:pt x="507" y="1"/>
                  </a:lnTo>
                  <a:lnTo>
                    <a:pt x="468" y="0"/>
                  </a:lnTo>
                  <a:lnTo>
                    <a:pt x="427" y="1"/>
                  </a:lnTo>
                  <a:lnTo>
                    <a:pt x="385" y="4"/>
                  </a:lnTo>
                  <a:close/>
                </a:path>
              </a:pathLst>
            </a:custGeom>
            <a:solidFill>
              <a:srgbClr val="A0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E9207388-D350-2C44-8056-090F9AF9F33B}" type="slidenum">
              <a:rPr lang="en-US" altLang="en-US" sz="1200">
                <a:solidFill>
                  <a:srgbClr val="898989"/>
                </a:solidFill>
              </a:rPr>
              <a:pPr>
                <a:spcBef>
                  <a:spcPct val="0"/>
                </a:spcBef>
                <a:buFontTx/>
                <a:buNone/>
              </a:pPr>
              <a:t>25</a:t>
            </a:fld>
            <a:endParaRPr lang="en-US" altLang="en-US" sz="1200">
              <a:solidFill>
                <a:srgbClr val="898989"/>
              </a:solidFill>
            </a:endParaRP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Straw Instrument</a:t>
            </a:r>
            <a:b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sz="2700" dirty="0">
                <a:effectLst>
                  <a:outerShdw blurRad="38100" dist="38100" dir="2700000" algn="tl">
                    <a:srgbClr val="000000">
                      <a:alpha val="43137"/>
                    </a:srgbClr>
                  </a:outerShdw>
                </a:effectLst>
                <a:latin typeface="Tahoma" pitchFamily="34" charset="0"/>
                <a:ea typeface="Tahoma" pitchFamily="34" charset="0"/>
                <a:cs typeface="Tahoma" pitchFamily="34" charset="0"/>
              </a:rPr>
              <a:t>cup instrument as alternative</a:t>
            </a:r>
          </a:p>
        </p:txBody>
      </p:sp>
      <p:sp>
        <p:nvSpPr>
          <p:cNvPr id="63491" name="Content Placeholder 2"/>
          <p:cNvSpPr>
            <a:spLocks noGrp="1"/>
          </p:cNvSpPr>
          <p:nvPr>
            <p:ph idx="1"/>
          </p:nvPr>
        </p:nvSpPr>
        <p:spPr>
          <a:xfrm>
            <a:off x="457200" y="1600200"/>
            <a:ext cx="6934200" cy="4525963"/>
          </a:xfrm>
        </p:spPr>
        <p:txBody>
          <a:bodyPr/>
          <a:lstStyle/>
          <a:p>
            <a:pPr eaLnBrk="1" hangingPunct="1">
              <a:lnSpc>
                <a:spcPct val="90000"/>
              </a:lnSpc>
            </a:pPr>
            <a:r>
              <a:rPr lang="en-US" altLang="en-US" sz="2600"/>
              <a:t>Take the straw and the scissors, and cut off the tip of the straw to a point, like so.  (Try to get both sides to be the same.)</a:t>
            </a:r>
          </a:p>
          <a:p>
            <a:pPr eaLnBrk="1" hangingPunct="1">
              <a:lnSpc>
                <a:spcPct val="90000"/>
              </a:lnSpc>
            </a:pPr>
            <a:r>
              <a:rPr lang="en-US" altLang="en-US" sz="2600"/>
              <a:t>Now, </a:t>
            </a:r>
            <a:r>
              <a:rPr lang="en-US" altLang="en-US" sz="2600" i="1"/>
              <a:t>gently</a:t>
            </a:r>
            <a:r>
              <a:rPr lang="en-US" altLang="en-US" sz="2600"/>
              <a:t> chew on the straw to soften the tip, and to get the edges to be smooshed together.  You would like the straw just below the two tips to be </a:t>
            </a:r>
            <a:r>
              <a:rPr lang="en-US" altLang="en-US" sz="2600" i="1"/>
              <a:t>almost</a:t>
            </a:r>
            <a:r>
              <a:rPr lang="en-US" altLang="en-US" sz="2600"/>
              <a:t> touching.</a:t>
            </a:r>
          </a:p>
          <a:p>
            <a:pPr eaLnBrk="1" hangingPunct="1">
              <a:lnSpc>
                <a:spcPct val="90000"/>
              </a:lnSpc>
            </a:pPr>
            <a:r>
              <a:rPr lang="en-US" altLang="en-US" sz="2600"/>
              <a:t>Now, put the pointy end in your mouth, and </a:t>
            </a:r>
            <a:r>
              <a:rPr lang="en-US" altLang="en-US" sz="2600" i="1"/>
              <a:t>blow really hard</a:t>
            </a:r>
            <a:r>
              <a:rPr lang="en-US" altLang="en-US" sz="2600"/>
              <a:t>.  If you do it right (it might take some practice), you will get a very loud sound from the straw instrument!</a:t>
            </a:r>
          </a:p>
          <a:p>
            <a:pPr eaLnBrk="1" hangingPunct="1">
              <a:lnSpc>
                <a:spcPct val="90000"/>
              </a:lnSpc>
            </a:pPr>
            <a:endParaRPr lang="en-US" altLang="en-US"/>
          </a:p>
        </p:txBody>
      </p:sp>
      <p:sp>
        <p:nvSpPr>
          <p:cNvPr id="4" name="Rectangle 3"/>
          <p:cNvSpPr/>
          <p:nvPr/>
        </p:nvSpPr>
        <p:spPr>
          <a:xfrm>
            <a:off x="7348538" y="2238375"/>
            <a:ext cx="304800" cy="914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5" name="Content Placeholder 5"/>
          <p:cNvSpPr>
            <a:spLocks noGrp="1"/>
          </p:cNvSpPr>
          <p:nvPr/>
        </p:nvSpPr>
        <p:spPr>
          <a:xfrm>
            <a:off x="7348538" y="1843088"/>
            <a:ext cx="152400" cy="381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lnSpc>
                <a:spcPct val="80000"/>
              </a:lnSpc>
            </a:pPr>
            <a:endParaRPr lang="en-US" altLang="en-US" sz="800">
              <a:solidFill>
                <a:srgbClr val="FFFFFF"/>
              </a:solidFill>
              <a:ea typeface="Arial" charset="0"/>
              <a:cs typeface="Arial" charset="0"/>
            </a:endParaRPr>
          </a:p>
        </p:txBody>
      </p:sp>
      <p:sp>
        <p:nvSpPr>
          <p:cNvPr id="6" name="Isosceles Triangle 5"/>
          <p:cNvSpPr/>
          <p:nvPr/>
        </p:nvSpPr>
        <p:spPr>
          <a:xfrm>
            <a:off x="7348538" y="1843088"/>
            <a:ext cx="304800" cy="381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7" name="Rectangle 6"/>
          <p:cNvSpPr/>
          <p:nvPr/>
        </p:nvSpPr>
        <p:spPr>
          <a:xfrm>
            <a:off x="7391400" y="2209800"/>
            <a:ext cx="228600"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cxnSp>
        <p:nvCxnSpPr>
          <p:cNvPr id="8" name="Straight Arrow Connector 7"/>
          <p:cNvCxnSpPr/>
          <p:nvPr/>
        </p:nvCxnSpPr>
        <p:spPr>
          <a:xfrm rot="10800000">
            <a:off x="7772400" y="1981200"/>
            <a:ext cx="6858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497" name="TextBox 12"/>
          <p:cNvSpPr txBox="1">
            <a:spLocks noChangeArrowheads="1"/>
          </p:cNvSpPr>
          <p:nvPr/>
        </p:nvSpPr>
        <p:spPr bwMode="auto">
          <a:xfrm>
            <a:off x="7924800" y="2667000"/>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200">
                <a:solidFill>
                  <a:srgbClr val="FF0000"/>
                </a:solidFill>
                <a:latin typeface="Comic Sans MS" charset="0"/>
              </a:rPr>
              <a:t>Cut tip of straw like so…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9F1C3580-6F13-6D46-BDEB-F773B7C9B2A0}" type="slidenum">
              <a:rPr lang="en-US" altLang="en-US" sz="1200">
                <a:solidFill>
                  <a:srgbClr val="898989"/>
                </a:solidFill>
              </a:rPr>
              <a:pPr>
                <a:spcBef>
                  <a:spcPct val="0"/>
                </a:spcBef>
                <a:buFontTx/>
                <a:buNone/>
              </a:pPr>
              <a:t>26</a:t>
            </a:fld>
            <a:endParaRPr lang="en-US" altLang="en-US" sz="1200">
              <a:solidFill>
                <a:srgbClr val="898989"/>
              </a:solidFill>
            </a:endParaRP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Straw Instrument</a:t>
            </a:r>
          </a:p>
        </p:txBody>
      </p:sp>
      <p:sp>
        <p:nvSpPr>
          <p:cNvPr id="65539" name="Content Placeholder 2"/>
          <p:cNvSpPr>
            <a:spLocks noGrp="1"/>
          </p:cNvSpPr>
          <p:nvPr>
            <p:ph idx="1"/>
          </p:nvPr>
        </p:nvSpPr>
        <p:spPr/>
        <p:txBody>
          <a:bodyPr/>
          <a:lstStyle/>
          <a:p>
            <a:pPr eaLnBrk="1" hangingPunct="1">
              <a:buFont typeface="Arial" charset="0"/>
              <a:buNone/>
            </a:pPr>
            <a:r>
              <a:rPr lang="en-US" altLang="en-US" sz="2400" b="1"/>
              <a:t>What is vibrating?</a:t>
            </a:r>
          </a:p>
          <a:p>
            <a:pPr eaLnBrk="1" hangingPunct="1"/>
            <a:endParaRPr lang="en-US" altLang="en-US" sz="2400" b="1"/>
          </a:p>
          <a:p>
            <a:pPr eaLnBrk="1" hangingPunct="1">
              <a:buFont typeface="Arial" charset="0"/>
              <a:buNone/>
            </a:pPr>
            <a:r>
              <a:rPr lang="en-US" altLang="en-US" sz="2000" b="1">
                <a:solidFill>
                  <a:schemeClr val="accent1"/>
                </a:solidFill>
                <a:latin typeface="Comic Sans MS" charset="0"/>
              </a:rPr>
              <a:t>                    </a:t>
            </a:r>
            <a:r>
              <a:rPr lang="en-US" altLang="en-US" sz="2400" b="1">
                <a:solidFill>
                  <a:schemeClr val="accent1"/>
                </a:solidFill>
                <a:latin typeface="Comic Sans MS" charset="0"/>
              </a:rPr>
              <a:t>Vibrations make sound.</a:t>
            </a:r>
            <a:endParaRPr lang="en-US" altLang="en-US" sz="2000" b="1">
              <a:solidFill>
                <a:schemeClr val="accent1"/>
              </a:solidFill>
              <a:latin typeface="Comic Sans MS" charset="0"/>
            </a:endParaRPr>
          </a:p>
          <a:p>
            <a:pPr eaLnBrk="1" hangingPunct="1">
              <a:buFont typeface="Arial" charset="0"/>
              <a:buNone/>
            </a:pPr>
            <a:endParaRPr lang="en-US" altLang="en-US" sz="24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effectLst>
                  <a:outerShdw blurRad="38100" dist="38100" dir="2700000" algn="tl">
                    <a:srgbClr val="000000">
                      <a:alpha val="43137"/>
                    </a:srgbClr>
                  </a:outerShdw>
                </a:effectLst>
                <a:latin typeface="Tahoma" pitchFamily="34" charset="0"/>
                <a:ea typeface="Tahoma" pitchFamily="34" charset="0"/>
                <a:cs typeface="Tahoma" pitchFamily="34" charset="0"/>
              </a:rPr>
              <a:t>Straw Instrument</a:t>
            </a:r>
          </a:p>
        </p:txBody>
      </p:sp>
      <p:sp>
        <p:nvSpPr>
          <p:cNvPr id="3" name="Content Placeholder 2"/>
          <p:cNvSpPr>
            <a:spLocks noGrp="1"/>
          </p:cNvSpPr>
          <p:nvPr>
            <p:ph idx="1"/>
          </p:nvPr>
        </p:nvSpPr>
        <p:spPr/>
        <p:txBody>
          <a:bodyPr>
            <a:noAutofit/>
          </a:bodyPr>
          <a:lstStyle/>
          <a:p>
            <a:pPr>
              <a:buFont typeface="Arial" charset="0"/>
              <a:buNone/>
              <a:defRPr/>
            </a:pPr>
            <a:r>
              <a:rPr lang="en-US" sz="2400" b="1" dirty="0"/>
              <a:t>Does the person across the room hear your straw instrument?</a:t>
            </a:r>
          </a:p>
          <a:p>
            <a:pPr>
              <a:buFont typeface="Arial" charset="0"/>
              <a:buNone/>
              <a:defRPr/>
            </a:pPr>
            <a:endParaRPr lang="en-US" sz="2400" b="1" dirty="0"/>
          </a:p>
          <a:p>
            <a:pPr>
              <a:buFont typeface="Arial" charset="0"/>
              <a:buNone/>
              <a:defRPr/>
            </a:pPr>
            <a:r>
              <a:rPr lang="en-US" sz="2400" b="1" dirty="0"/>
              <a:t>Does the air you blow into the straw go in his/her ear for them to hear? </a:t>
            </a:r>
          </a:p>
          <a:p>
            <a:pPr algn="ctr">
              <a:buFont typeface="Arial" charset="0"/>
              <a:buNone/>
              <a:defRPr/>
            </a:pPr>
            <a:r>
              <a:rPr lang="en-US" sz="2400" b="1" dirty="0">
                <a:solidFill>
                  <a:schemeClr val="accent1"/>
                </a:solidFill>
                <a:latin typeface="Comic Sans MS" pitchFamily="66" charset="0"/>
              </a:rPr>
              <a:t>Sound is energy </a:t>
            </a:r>
            <a:r>
              <a:rPr lang="en-US" sz="2400" b="1" dirty="0">
                <a:solidFill>
                  <a:schemeClr val="bg1">
                    <a:lumMod val="50000"/>
                  </a:schemeClr>
                </a:solidFill>
              </a:rPr>
              <a:t>it travels through air, air is not the sound.</a:t>
            </a:r>
          </a:p>
          <a:p>
            <a:pPr>
              <a:buFont typeface="Arial" charset="0"/>
              <a:buNone/>
              <a:defRPr/>
            </a:pPr>
            <a:endParaRPr lang="en-US" sz="2400" b="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7A919A4-C087-654D-B579-3C87B7710D92}" type="slidenum">
              <a:rPr lang="en-US" altLang="en-US" sz="1200">
                <a:solidFill>
                  <a:srgbClr val="898989"/>
                </a:solidFill>
              </a:rPr>
              <a:pPr>
                <a:spcBef>
                  <a:spcPct val="0"/>
                </a:spcBef>
                <a:buFontTx/>
                <a:buNone/>
              </a:pPr>
              <a:t>28</a:t>
            </a:fld>
            <a:endParaRPr lang="en-US" altLang="en-US" sz="1200">
              <a:solidFill>
                <a:srgbClr val="898989"/>
              </a:solidFill>
            </a:endParaRPr>
          </a:p>
        </p:txBody>
      </p:sp>
      <p:sp>
        <p:nvSpPr>
          <p:cNvPr id="2" name="Title 1"/>
          <p:cNvSpPr>
            <a:spLocks noGrp="1"/>
          </p:cNvSpPr>
          <p:nvPr>
            <p:ph type="title" idx="4294967295"/>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Straw Instrument</a:t>
            </a:r>
          </a:p>
        </p:txBody>
      </p:sp>
      <p:sp>
        <p:nvSpPr>
          <p:cNvPr id="29700" name="Content Placeholder 2"/>
          <p:cNvSpPr>
            <a:spLocks noGrp="1"/>
          </p:cNvSpPr>
          <p:nvPr>
            <p:ph idx="4294967295"/>
          </p:nvPr>
        </p:nvSpPr>
        <p:spPr/>
        <p:txBody>
          <a:bodyPr/>
          <a:lstStyle/>
          <a:p>
            <a:pPr eaLnBrk="1" hangingPunct="1">
              <a:buFont typeface="Arial" charset="0"/>
              <a:buNone/>
              <a:defRPr/>
            </a:pPr>
            <a:endParaRPr lang="en-US" sz="2400" b="1" dirty="0"/>
          </a:p>
          <a:p>
            <a:pPr eaLnBrk="1" hangingPunct="1">
              <a:buFont typeface="Arial" charset="0"/>
              <a:buNone/>
              <a:defRPr/>
            </a:pPr>
            <a:r>
              <a:rPr lang="en-US" sz="2000" b="1" dirty="0">
                <a:solidFill>
                  <a:schemeClr val="accent1"/>
                </a:solidFill>
                <a:latin typeface="Comic Sans MS" pitchFamily="66" charset="0"/>
              </a:rPr>
              <a:t>     </a:t>
            </a:r>
            <a:r>
              <a:rPr lang="en-US" sz="2400" b="1" dirty="0">
                <a:solidFill>
                  <a:schemeClr val="accent1"/>
                </a:solidFill>
                <a:latin typeface="Comic Sans MS" pitchFamily="66" charset="0"/>
              </a:rPr>
              <a:t>Sound is energy. </a:t>
            </a:r>
            <a:r>
              <a:rPr lang="en-US" sz="2400" b="1" dirty="0">
                <a:solidFill>
                  <a:schemeClr val="bg1">
                    <a:lumMod val="50000"/>
                  </a:schemeClr>
                </a:solidFill>
                <a:latin typeface="Comic Sans MS" pitchFamily="66" charset="0"/>
              </a:rPr>
              <a:t> </a:t>
            </a:r>
            <a:r>
              <a:rPr lang="en-US" sz="2400" b="1" dirty="0">
                <a:solidFill>
                  <a:schemeClr val="bg1">
                    <a:lumMod val="50000"/>
                  </a:schemeClr>
                </a:solidFill>
              </a:rPr>
              <a:t>It travels through air, but air is not the sound.</a:t>
            </a:r>
          </a:p>
          <a:p>
            <a:pPr eaLnBrk="1" hangingPunct="1">
              <a:buFont typeface="Arial" charset="0"/>
              <a:buNone/>
              <a:defRPr/>
            </a:pPr>
            <a:endParaRPr lang="en-US" sz="2400" b="1" dirty="0">
              <a:solidFill>
                <a:srgbClr val="7F7F7F"/>
              </a:solidFill>
            </a:endParaRPr>
          </a:p>
          <a:p>
            <a:pPr eaLnBrk="1" hangingPunct="1">
              <a:buFont typeface="Arial" charset="0"/>
              <a:buNone/>
              <a:defRPr/>
            </a:pPr>
            <a:r>
              <a:rPr lang="en-US" sz="2400" b="1" dirty="0"/>
              <a:t>    If you have bad breath (eat tuna) can the person across the room smell it when they hear you talk?</a:t>
            </a:r>
          </a:p>
          <a:p>
            <a:pPr eaLnBrk="1" hangingPunct="1">
              <a:buFont typeface="Arial" charset="0"/>
              <a:buNone/>
              <a:defRPr/>
            </a:pPr>
            <a:endParaRPr lang="en-US" sz="2400" b="1" dirty="0"/>
          </a:p>
          <a:p>
            <a:pPr eaLnBrk="1" hangingPunct="1">
              <a:buFont typeface="Arial" charset="0"/>
              <a:buNone/>
              <a:defRPr/>
            </a:pPr>
            <a:r>
              <a:rPr lang="en-US" sz="2400" b="1" dirty="0"/>
              <a:t>    Why is that?</a:t>
            </a:r>
            <a:endParaRPr lang="en-US" sz="2400" b="1" dirty="0">
              <a:solidFill>
                <a:srgbClr val="7F7F7F"/>
              </a:solidFill>
            </a:endParaRPr>
          </a:p>
          <a:p>
            <a:pPr eaLnBrk="1" hangingPunct="1">
              <a:buFont typeface="Arial" charset="0"/>
              <a:buNone/>
              <a:defRPr/>
            </a:pPr>
            <a:endParaRPr lang="en-US"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A4B11EB-D818-284F-8364-B2347FF23804}" type="slidenum">
              <a:rPr lang="en-US" altLang="en-US" sz="1200">
                <a:solidFill>
                  <a:srgbClr val="898989"/>
                </a:solidFill>
              </a:rPr>
              <a:pPr>
                <a:spcBef>
                  <a:spcPct val="0"/>
                </a:spcBef>
                <a:buFontTx/>
                <a:buNone/>
              </a:pPr>
              <a:t>29</a:t>
            </a:fld>
            <a:endParaRPr lang="en-US" altLang="en-US" sz="1200">
              <a:solidFill>
                <a:srgbClr val="898989"/>
              </a:solidFill>
            </a:endParaRPr>
          </a:p>
        </p:txBody>
      </p:sp>
      <p:sp>
        <p:nvSpPr>
          <p:cNvPr id="2" name="Title 1"/>
          <p:cNvSpPr>
            <a:spLocks noGrp="1"/>
          </p:cNvSpPr>
          <p:nvPr>
            <p:ph type="title" idx="4294967295"/>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Sound travels</a:t>
            </a:r>
          </a:p>
        </p:txBody>
      </p:sp>
      <p:sp>
        <p:nvSpPr>
          <p:cNvPr id="70659" name="Content Placeholder 2"/>
          <p:cNvSpPr>
            <a:spLocks noGrp="1"/>
          </p:cNvSpPr>
          <p:nvPr>
            <p:ph idx="4294967295"/>
          </p:nvPr>
        </p:nvSpPr>
        <p:spPr>
          <a:xfrm>
            <a:off x="457200" y="1600200"/>
            <a:ext cx="8229600" cy="2286000"/>
          </a:xfrm>
        </p:spPr>
        <p:txBody>
          <a:bodyPr/>
          <a:lstStyle/>
          <a:p>
            <a:pPr eaLnBrk="1" hangingPunct="1"/>
            <a:r>
              <a:rPr lang="en-US" altLang="en-US" sz="2400"/>
              <a:t>Do the wave</a:t>
            </a:r>
            <a:r>
              <a:rPr lang="en-US" altLang="en-US" sz="2400">
                <a:solidFill>
                  <a:srgbClr val="7F7F7F"/>
                </a:solidFill>
              </a:rPr>
              <a:t> :</a:t>
            </a:r>
          </a:p>
          <a:p>
            <a:pPr eaLnBrk="1" hangingPunct="1">
              <a:buFont typeface="Arial" charset="0"/>
              <a:buNone/>
            </a:pPr>
            <a:r>
              <a:rPr lang="en-US" altLang="en-US" sz="2400" b="1"/>
              <a:t>Did the wave make it across the room?</a:t>
            </a:r>
          </a:p>
          <a:p>
            <a:pPr eaLnBrk="1" hangingPunct="1">
              <a:buFont typeface="Arial" charset="0"/>
              <a:buNone/>
            </a:pPr>
            <a:r>
              <a:rPr lang="en-US" altLang="en-US" sz="2400" b="1"/>
              <a:t>How did you move?</a:t>
            </a:r>
          </a:p>
          <a:p>
            <a:pPr eaLnBrk="1" hangingPunct="1">
              <a:buFont typeface="Arial" charset="0"/>
              <a:buNone/>
            </a:pPr>
            <a:r>
              <a:rPr lang="en-US" altLang="en-US" sz="2400" b="1"/>
              <a:t>Did the people who started it move across the room?</a:t>
            </a:r>
          </a:p>
          <a:p>
            <a:pPr eaLnBrk="1" hangingPunct="1"/>
            <a:endParaRPr lang="en-US" altLang="en-US" sz="2400" b="1"/>
          </a:p>
          <a:p>
            <a:pPr eaLnBrk="1" hangingPunct="1"/>
            <a:endParaRPr lang="en-US" altLang="en-US" sz="2400" b="1"/>
          </a:p>
          <a:p>
            <a:pPr eaLnBrk="1" hangingPunct="1">
              <a:buFont typeface="Arial" charset="0"/>
              <a:buNone/>
            </a:pPr>
            <a:endParaRPr lang="en-US" altLang="en-US" sz="2000" b="1">
              <a:solidFill>
                <a:schemeClr val="accent1"/>
              </a:solidFill>
              <a:latin typeface="Comic Sans MS" charset="0"/>
            </a:endParaRPr>
          </a:p>
          <a:p>
            <a:pPr eaLnBrk="1" hangingPunct="1"/>
            <a:endParaRPr lang="en-US" altLang="en-US" sz="2000" b="1">
              <a:solidFill>
                <a:schemeClr val="accent1"/>
              </a:solidFill>
              <a:latin typeface="Comic Sans MS" charset="0"/>
            </a:endParaRPr>
          </a:p>
          <a:p>
            <a:pPr eaLnBrk="1" hangingPunct="1"/>
            <a:endParaRPr lang="en-US" altLang="en-US" sz="2000" b="1">
              <a:solidFill>
                <a:schemeClr val="accent1"/>
              </a:solidFill>
              <a:latin typeface="Comic Sans MS" charset="0"/>
            </a:endParaRPr>
          </a:p>
          <a:p>
            <a:pPr eaLnBrk="1" hangingPunct="1"/>
            <a:endParaRPr lang="en-US" altLang="en-US" sz="2000" b="1">
              <a:solidFill>
                <a:schemeClr val="accent1"/>
              </a:solidFill>
              <a:latin typeface="Comic Sans MS" charset="0"/>
            </a:endParaRPr>
          </a:p>
          <a:p>
            <a:pPr eaLnBrk="1" hangingPunct="1">
              <a:buFont typeface="Arial" charset="0"/>
              <a:buNone/>
            </a:pPr>
            <a:r>
              <a:rPr lang="en-US" altLang="en-US" sz="2000" b="1">
                <a:solidFill>
                  <a:schemeClr val="accent1"/>
                </a:solidFill>
              </a:rPr>
              <a:t>http://www.acs.psu.edu/drussell/Demos/waves-intro/waves-intro.html</a:t>
            </a:r>
            <a:endParaRPr lang="en-US" altLang="en-US" sz="2000" b="1">
              <a:solidFill>
                <a:schemeClr val="accent1"/>
              </a:solidFill>
              <a:latin typeface="Comic Sans MS" charset="0"/>
            </a:endParaRPr>
          </a:p>
          <a:p>
            <a:pPr eaLnBrk="1" hangingPunct="1"/>
            <a:endParaRPr lang="en-US" altLang="en-US" sz="2000" b="1">
              <a:solidFill>
                <a:schemeClr val="accent1"/>
              </a:solidFill>
              <a:latin typeface="Comic Sans MS" charset="0"/>
            </a:endParaRPr>
          </a:p>
          <a:p>
            <a:pPr eaLnBrk="1" hangingPunct="1"/>
            <a:endParaRPr lang="en-US" altLang="en-US" sz="2000" b="1">
              <a:solidFill>
                <a:schemeClr val="accent1"/>
              </a:solidFill>
              <a:latin typeface="Comic Sans MS" charset="0"/>
            </a:endParaRPr>
          </a:p>
          <a:p>
            <a:pPr eaLnBrk="1" hangingPunct="1">
              <a:buFont typeface="Arial" charset="0"/>
              <a:buNone/>
            </a:pPr>
            <a:endParaRPr lang="en-US" altLang="en-US" sz="2400" b="1">
              <a:solidFill>
                <a:srgbClr val="7F7F7F"/>
              </a:solidFill>
            </a:endParaRPr>
          </a:p>
        </p:txBody>
      </p:sp>
      <p:pic>
        <p:nvPicPr>
          <p:cNvPr id="70660" name="Picture 2" descr="http://www.kettering.edu/~drussell/Demos/waves-intro/peoplewave.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3971925"/>
            <a:ext cx="7848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7"/>
          <p:cNvSpPr txBox="1">
            <a:spLocks noChangeArrowheads="1"/>
          </p:cNvSpPr>
          <p:nvPr/>
        </p:nvSpPr>
        <p:spPr bwMode="auto">
          <a:xfrm>
            <a:off x="304800" y="5257800"/>
            <a:ext cx="8534400" cy="1200150"/>
          </a:xfrm>
          <a:prstGeom prst="rect">
            <a:avLst/>
          </a:prstGeom>
          <a:solidFill>
            <a:srgbClr val="EDCE49">
              <a:alpha val="63136"/>
            </a:srgbClr>
          </a:solidFill>
          <a:ln w="9525">
            <a:solidFill>
              <a:srgbClr val="FF0000"/>
            </a:solidFill>
            <a:miter lim="800000"/>
            <a:headEnd/>
            <a:tailEnd/>
          </a:ln>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a:p>
            <a:pPr eaLnBrk="1" hangingPunct="1">
              <a:spcBef>
                <a:spcPct val="0"/>
              </a:spcBef>
              <a:buFontTx/>
              <a:buNone/>
            </a:pPr>
            <a:endParaRPr lang="en-US" altLang="en-US" sz="1800">
              <a:latin typeface="Arial" charset="0"/>
            </a:endParaRPr>
          </a:p>
          <a:p>
            <a:pPr eaLnBrk="1" hangingPunct="1">
              <a:spcBef>
                <a:spcPct val="0"/>
              </a:spcBef>
              <a:buFontTx/>
              <a:buNone/>
            </a:pPr>
            <a:endParaRPr lang="en-US" altLang="en-US" sz="1800">
              <a:latin typeface="Arial" charset="0"/>
            </a:endParaRPr>
          </a:p>
          <a:p>
            <a:pPr eaLnBrk="1" hangingPunct="1">
              <a:spcBef>
                <a:spcPct val="0"/>
              </a:spcBef>
              <a:buFontTx/>
              <a:buNone/>
            </a:pPr>
            <a:endParaRPr lang="en-US" altLang="en-US" sz="1800">
              <a:latin typeface="Arial" charset="0"/>
            </a:endParaRPr>
          </a:p>
        </p:txBody>
      </p:sp>
      <p:sp>
        <p:nvSpPr>
          <p:cNvPr id="194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B333DE7-B8A9-EE45-A8DD-A4AC98792E99}" type="slidenum">
              <a:rPr lang="en-US" altLang="en-US" sz="1200">
                <a:solidFill>
                  <a:srgbClr val="898989"/>
                </a:solidFill>
              </a:rPr>
              <a:pPr>
                <a:spcBef>
                  <a:spcPct val="0"/>
                </a:spcBef>
                <a:buFontTx/>
                <a:buNone/>
              </a:pPr>
              <a:t>3</a:t>
            </a:fld>
            <a:endParaRPr lang="en-US" altLang="en-US" sz="1200">
              <a:solidFill>
                <a:srgbClr val="898989"/>
              </a:solidFill>
            </a:endParaRPr>
          </a:p>
        </p:txBody>
      </p:sp>
      <p:sp>
        <p:nvSpPr>
          <p:cNvPr id="2" name="Title 1"/>
          <p:cNvSpPr>
            <a:spLocks noGrp="1"/>
          </p:cNvSpPr>
          <p:nvPr>
            <p:ph type="title" idx="4294967295"/>
          </p:nvPr>
        </p:nvSpPr>
        <p:spPr>
          <a:xfrm>
            <a:off x="457200" y="0"/>
            <a:ext cx="8229600" cy="868363"/>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What is Sound?</a:t>
            </a:r>
          </a:p>
        </p:txBody>
      </p:sp>
      <p:sp>
        <p:nvSpPr>
          <p:cNvPr id="19460" name="Content Placeholder 2"/>
          <p:cNvSpPr>
            <a:spLocks noGrp="1"/>
          </p:cNvSpPr>
          <p:nvPr>
            <p:ph idx="4294967295"/>
          </p:nvPr>
        </p:nvSpPr>
        <p:spPr>
          <a:xfrm>
            <a:off x="0" y="838200"/>
            <a:ext cx="6629400" cy="3810000"/>
          </a:xfrm>
        </p:spPr>
        <p:txBody>
          <a:bodyPr/>
          <a:lstStyle/>
          <a:p>
            <a:pPr eaLnBrk="1" hangingPunct="1"/>
            <a:endParaRPr lang="en-US" altLang="en-US" sz="2400"/>
          </a:p>
          <a:p>
            <a:pPr eaLnBrk="1" hangingPunct="1"/>
            <a:r>
              <a:rPr lang="en-US" altLang="en-US" sz="2400"/>
              <a:t>Strike the tuning fork with a rubber mallet or text book.</a:t>
            </a:r>
          </a:p>
          <a:p>
            <a:pPr eaLnBrk="1" hangingPunct="1"/>
            <a:r>
              <a:rPr lang="en-US" altLang="en-US" sz="2400"/>
              <a:t>Listen to the fork</a:t>
            </a:r>
          </a:p>
          <a:p>
            <a:pPr eaLnBrk="1" hangingPunct="1"/>
            <a:r>
              <a:rPr lang="en-US" altLang="en-US" sz="2400"/>
              <a:t>Now look very closely at the fork while it’s making a sound.</a:t>
            </a:r>
          </a:p>
          <a:p>
            <a:pPr eaLnBrk="1" hangingPunct="1"/>
            <a:endParaRPr lang="en-US" altLang="en-US" sz="2400"/>
          </a:p>
          <a:p>
            <a:pPr lvl="1" eaLnBrk="1" hangingPunct="1">
              <a:buFont typeface="Arial" charset="0"/>
              <a:buNone/>
            </a:pPr>
            <a:r>
              <a:rPr lang="en-US" altLang="en-US" sz="2400" b="1"/>
              <a:t>What do you observe?</a:t>
            </a:r>
          </a:p>
          <a:p>
            <a:pPr eaLnBrk="1" hangingPunct="1">
              <a:buFont typeface="Arial" charset="0"/>
              <a:buNone/>
            </a:pPr>
            <a:endParaRPr lang="en-US" altLang="en-US" sz="2400" b="1"/>
          </a:p>
          <a:p>
            <a:pPr eaLnBrk="1" hangingPunct="1"/>
            <a:endParaRPr lang="en-US" altLang="en-US" sz="2400">
              <a:solidFill>
                <a:srgbClr val="7F7F7F"/>
              </a:solidFill>
            </a:endParaRPr>
          </a:p>
        </p:txBody>
      </p:sp>
      <p:pic>
        <p:nvPicPr>
          <p:cNvPr id="19461" name="Content Placeholder 3" descr="tuning fork b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27800" y="1752600"/>
            <a:ext cx="2184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5486400"/>
            <a:ext cx="8305800" cy="461665"/>
          </a:xfrm>
          <a:prstGeom prst="rect">
            <a:avLst/>
          </a:prstGeom>
          <a:noFill/>
          <a:ln w="19050">
            <a:solidFill>
              <a:schemeClr val="tx1"/>
            </a:solidFill>
          </a:ln>
          <a:effectLst>
            <a:outerShdw blurRad="152400" dist="317500" dir="5400000" sx="90000" sy="-19000" rotWithShape="0">
              <a:prstClr val="black">
                <a:alpha val="15000"/>
              </a:prstClr>
            </a:outerShdw>
            <a:reflection blurRad="6350" stA="50000" endA="300" endPos="90000" dir="5400000" sy="-100000" algn="bl" rotWithShape="0"/>
          </a:effectLst>
        </p:spPr>
        <p:txBody>
          <a:bodyPr>
            <a:spAutoFit/>
          </a:bodyPr>
          <a:lstStyle/>
          <a:p>
            <a:pPr eaLnBrk="1" hangingPunct="1">
              <a:defRPr/>
            </a:pPr>
            <a:r>
              <a:rPr lang="en-US" sz="2400" b="1" dirty="0">
                <a:solidFill>
                  <a:srgbClr val="FF0000"/>
                </a:solidFill>
                <a:effectLst>
                  <a:outerShdw blurRad="38100" dist="38100" dir="2700000" algn="tl">
                    <a:srgbClr val="000000">
                      <a:alpha val="43137"/>
                    </a:srgbClr>
                  </a:outerShdw>
                </a:effectLst>
                <a:latin typeface="+mj-lt"/>
                <a:ea typeface="+mn-ea"/>
              </a:rPr>
              <a:t>Warning</a:t>
            </a:r>
            <a:r>
              <a:rPr lang="en-US" sz="2400" dirty="0">
                <a:latin typeface="+mj-lt"/>
                <a:ea typeface="+mn-ea"/>
              </a:rPr>
              <a:t>: Do not touch your glasses or teeth with the tuning fork!</a:t>
            </a:r>
            <a:endParaRPr lang="en-US" dirty="0">
              <a:latin typeface="+mj-lt"/>
              <a:ea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4EB54693-A7EF-5D46-AECD-51D5032D8D6C}" type="slidenum">
              <a:rPr lang="en-US" altLang="en-US" sz="1200">
                <a:solidFill>
                  <a:srgbClr val="898989"/>
                </a:solidFill>
              </a:rPr>
              <a:pPr>
                <a:spcBef>
                  <a:spcPct val="0"/>
                </a:spcBef>
                <a:buFontTx/>
                <a:buNone/>
              </a:pPr>
              <a:t>30</a:t>
            </a:fld>
            <a:endParaRPr lang="en-US" altLang="en-US" sz="1200">
              <a:solidFill>
                <a:srgbClr val="898989"/>
              </a:solidFill>
            </a:endParaRPr>
          </a:p>
        </p:txBody>
      </p:sp>
      <p:sp>
        <p:nvSpPr>
          <p:cNvPr id="2" name="Title 1"/>
          <p:cNvSpPr>
            <a:spLocks noGrp="1"/>
          </p:cNvSpPr>
          <p:nvPr>
            <p:ph type="title" idx="4294967295"/>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Sound travels</a:t>
            </a:r>
          </a:p>
        </p:txBody>
      </p:sp>
      <p:sp>
        <p:nvSpPr>
          <p:cNvPr id="72707" name="Content Placeholder 2"/>
          <p:cNvSpPr>
            <a:spLocks noGrp="1"/>
          </p:cNvSpPr>
          <p:nvPr>
            <p:ph idx="4294967295"/>
          </p:nvPr>
        </p:nvSpPr>
        <p:spPr>
          <a:xfrm>
            <a:off x="457200" y="1524000"/>
            <a:ext cx="8229600" cy="838200"/>
          </a:xfrm>
        </p:spPr>
        <p:txBody>
          <a:bodyPr/>
          <a:lstStyle/>
          <a:p>
            <a:pPr eaLnBrk="1" hangingPunct="1">
              <a:buFont typeface="Arial" charset="0"/>
              <a:buNone/>
            </a:pPr>
            <a:r>
              <a:rPr lang="en-US" altLang="en-US" sz="2400" b="1"/>
              <a:t>Air moves back and forth as sound energy goes past.</a:t>
            </a:r>
          </a:p>
          <a:p>
            <a:pPr eaLnBrk="1" hangingPunct="1"/>
            <a:endParaRPr lang="en-US" altLang="en-US" sz="2400" b="1"/>
          </a:p>
          <a:p>
            <a:pPr eaLnBrk="1" hangingPunct="1"/>
            <a:endParaRPr lang="en-US" altLang="en-US" sz="2400" b="1"/>
          </a:p>
          <a:p>
            <a:pPr eaLnBrk="1" hangingPunct="1"/>
            <a:endParaRPr lang="en-US" altLang="en-US" sz="2400" b="1"/>
          </a:p>
          <a:p>
            <a:pPr eaLnBrk="1" hangingPunct="1"/>
            <a:endParaRPr lang="en-US" altLang="en-US" sz="2000" b="1">
              <a:solidFill>
                <a:schemeClr val="accent1"/>
              </a:solidFill>
              <a:latin typeface="Comic Sans MS" charset="0"/>
            </a:endParaRPr>
          </a:p>
          <a:p>
            <a:pPr eaLnBrk="1" hangingPunct="1"/>
            <a:endParaRPr lang="en-US" altLang="en-US" sz="2000" b="1">
              <a:solidFill>
                <a:schemeClr val="accent1"/>
              </a:solidFill>
              <a:latin typeface="Comic Sans MS" charset="0"/>
            </a:endParaRPr>
          </a:p>
          <a:p>
            <a:pPr eaLnBrk="1" hangingPunct="1"/>
            <a:endParaRPr lang="en-US" altLang="en-US" sz="2000" b="1">
              <a:solidFill>
                <a:schemeClr val="accent1"/>
              </a:solidFill>
              <a:latin typeface="Comic Sans MS" charset="0"/>
            </a:endParaRPr>
          </a:p>
          <a:p>
            <a:pPr eaLnBrk="1" hangingPunct="1">
              <a:buFont typeface="Arial" charset="0"/>
              <a:buNone/>
            </a:pPr>
            <a:r>
              <a:rPr lang="en-US" altLang="en-US" sz="2000" b="1">
                <a:solidFill>
                  <a:schemeClr val="accent1"/>
                </a:solidFill>
              </a:rPr>
              <a:t>http://www.acs.psu.edu/drussell/Demos/waves-intro/waves-intro.html</a:t>
            </a:r>
            <a:endParaRPr lang="en-US" altLang="en-US" sz="2000" b="1">
              <a:solidFill>
                <a:schemeClr val="accent1"/>
              </a:solidFill>
              <a:latin typeface="Comic Sans MS" charset="0"/>
            </a:endParaRPr>
          </a:p>
          <a:p>
            <a:pPr eaLnBrk="1" hangingPunct="1">
              <a:buFont typeface="Arial" charset="0"/>
              <a:buNone/>
            </a:pPr>
            <a:endParaRPr lang="en-US" altLang="en-US" sz="2400" b="1">
              <a:solidFill>
                <a:srgbClr val="7F7F7F"/>
              </a:solidFill>
            </a:endParaRPr>
          </a:p>
        </p:txBody>
      </p:sp>
      <p:sp>
        <p:nvSpPr>
          <p:cNvPr id="72708" name="Text Box 6"/>
          <p:cNvSpPr txBox="1">
            <a:spLocks noChangeArrowheads="1"/>
          </p:cNvSpPr>
          <p:nvPr/>
        </p:nvSpPr>
        <p:spPr bwMode="auto">
          <a:xfrm>
            <a:off x="762000" y="5257800"/>
            <a:ext cx="7772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2400" b="1">
                <a:solidFill>
                  <a:schemeClr val="accent1"/>
                </a:solidFill>
                <a:latin typeface="Comic Sans MS" charset="0"/>
              </a:rPr>
              <a:t>Sound is energy.</a:t>
            </a:r>
            <a:r>
              <a:rPr lang="en-US" altLang="en-US" sz="2000" b="1">
                <a:solidFill>
                  <a:schemeClr val="accent1"/>
                </a:solidFill>
                <a:latin typeface="Comic Sans MS" charset="0"/>
              </a:rPr>
              <a:t> </a:t>
            </a:r>
            <a:r>
              <a:rPr lang="en-US" altLang="en-US" sz="2400" b="1"/>
              <a:t>It travels through the air, but air is not the sound.</a:t>
            </a:r>
            <a:r>
              <a:rPr lang="en-US" altLang="en-US" sz="2400" b="1">
                <a:solidFill>
                  <a:srgbClr val="7F7F7F"/>
                </a:solidFill>
              </a:rPr>
              <a:t>.</a:t>
            </a:r>
          </a:p>
        </p:txBody>
      </p:sp>
      <p:pic>
        <p:nvPicPr>
          <p:cNvPr id="72709" name="Picture 4" descr="http://www.kettering.edu/~drussell/Demos/waves-intro/wavepulse.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2514600"/>
            <a:ext cx="7258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n 8"/>
          <p:cNvSpPr/>
          <p:nvPr/>
        </p:nvSpPr>
        <p:spPr>
          <a:xfrm rot="3300000">
            <a:off x="3359944" y="2369344"/>
            <a:ext cx="379413" cy="3762375"/>
          </a:xfrm>
          <a:prstGeom prst="can">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747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58D5F44-DF1E-7245-B86A-3E5A609C76FB}" type="slidenum">
              <a:rPr lang="en-US" altLang="en-US" sz="1200">
                <a:solidFill>
                  <a:srgbClr val="898989"/>
                </a:solidFill>
              </a:rPr>
              <a:pPr>
                <a:spcBef>
                  <a:spcPct val="0"/>
                </a:spcBef>
                <a:buFontTx/>
                <a:buNone/>
              </a:pPr>
              <a:t>31</a:t>
            </a:fld>
            <a:endParaRPr lang="en-US" altLang="en-US" sz="1200">
              <a:solidFill>
                <a:srgbClr val="898989"/>
              </a:solidFill>
            </a:endParaRP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Straw Instrument</a:t>
            </a:r>
            <a:endParaRPr lang="en-US" dirty="0"/>
          </a:p>
        </p:txBody>
      </p:sp>
      <p:sp>
        <p:nvSpPr>
          <p:cNvPr id="74756" name="AutoShape 4"/>
          <p:cNvSpPr>
            <a:spLocks noChangeArrowheads="1"/>
          </p:cNvSpPr>
          <p:nvPr/>
        </p:nvSpPr>
        <p:spPr bwMode="auto">
          <a:xfrm rot="3324563">
            <a:off x="2297113" y="2974975"/>
            <a:ext cx="457200" cy="3946525"/>
          </a:xfrm>
          <a:prstGeom prst="can">
            <a:avLst>
              <a:gd name="adj" fmla="val 108299"/>
            </a:avLst>
          </a:prstGeom>
          <a:solidFill>
            <a:schemeClr val="bg1">
              <a:alpha val="38823"/>
            </a:scheme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p:txBody>
      </p:sp>
      <p:sp>
        <p:nvSpPr>
          <p:cNvPr id="8" name="Isosceles Triangle 7"/>
          <p:cNvSpPr/>
          <p:nvPr/>
        </p:nvSpPr>
        <p:spPr>
          <a:xfrm rot="3131386">
            <a:off x="5010944" y="2901157"/>
            <a:ext cx="342900" cy="48736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10" name="Isosceles Triangle 9"/>
          <p:cNvSpPr/>
          <p:nvPr/>
        </p:nvSpPr>
        <p:spPr>
          <a:xfrm rot="3131386">
            <a:off x="4953000" y="2851150"/>
            <a:ext cx="341313" cy="48736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74759" name="Content Placeholder 2"/>
          <p:cNvSpPr>
            <a:spLocks noGrp="1"/>
          </p:cNvSpPr>
          <p:nvPr>
            <p:ph idx="1"/>
          </p:nvPr>
        </p:nvSpPr>
        <p:spPr>
          <a:xfrm>
            <a:off x="500441" y="1611312"/>
            <a:ext cx="8229600" cy="4525963"/>
          </a:xfrm>
        </p:spPr>
        <p:txBody>
          <a:bodyPr/>
          <a:lstStyle/>
          <a:p>
            <a:pPr eaLnBrk="1" hangingPunct="1"/>
            <a:r>
              <a:rPr lang="en-US" altLang="en-US" sz="2400"/>
              <a:t>Put the bigger straw over the end of your straw instrument. </a:t>
            </a:r>
            <a:r>
              <a:rPr lang="en-US" altLang="en-US" sz="2400" i="1"/>
              <a:t>This makes a sort of straw trombone!</a:t>
            </a:r>
            <a:endParaRPr lang="en-US" altLang="en-US" sz="2400" i="1">
              <a:solidFill>
                <a:srgbClr val="7F7F7F"/>
              </a:solidFill>
            </a:endParaRPr>
          </a:p>
        </p:txBody>
      </p:sp>
      <p:sp>
        <p:nvSpPr>
          <p:cNvPr id="11" name="Rectangle 10"/>
          <p:cNvSpPr/>
          <p:nvPr/>
        </p:nvSpPr>
        <p:spPr>
          <a:xfrm rot="-1920000">
            <a:off x="3824288" y="3736975"/>
            <a:ext cx="419100" cy="3635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B3E14A4-902F-384B-9786-749716847C2B}" type="slidenum">
              <a:rPr lang="en-US" altLang="en-US" sz="1200">
                <a:solidFill>
                  <a:srgbClr val="898989"/>
                </a:solidFill>
              </a:rPr>
              <a:pPr>
                <a:spcBef>
                  <a:spcPct val="0"/>
                </a:spcBef>
                <a:buFontTx/>
                <a:buNone/>
              </a:pPr>
              <a:t>32</a:t>
            </a:fld>
            <a:endParaRPr lang="en-US" altLang="en-US" sz="1200">
              <a:solidFill>
                <a:srgbClr val="898989"/>
              </a:solidFill>
            </a:endParaRPr>
          </a:p>
        </p:txBody>
      </p:sp>
      <p:sp>
        <p:nvSpPr>
          <p:cNvPr id="2" name="Title 1"/>
          <p:cNvSpPr>
            <a:spLocks noGrp="1"/>
          </p:cNvSpPr>
          <p:nvPr>
            <p:ph type="title" idx="4294967295"/>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Straw Instrument</a:t>
            </a:r>
            <a:endParaRPr lang="en-US" dirty="0"/>
          </a:p>
        </p:txBody>
      </p:sp>
      <p:sp>
        <p:nvSpPr>
          <p:cNvPr id="76803" name="Content Placeholder 2"/>
          <p:cNvSpPr>
            <a:spLocks noGrp="1"/>
          </p:cNvSpPr>
          <p:nvPr>
            <p:ph idx="4294967295"/>
          </p:nvPr>
        </p:nvSpPr>
        <p:spPr/>
        <p:txBody>
          <a:bodyPr/>
          <a:lstStyle/>
          <a:p>
            <a:pPr eaLnBrk="1" hangingPunct="1">
              <a:buFont typeface="Arial" charset="0"/>
              <a:buNone/>
            </a:pPr>
            <a:endParaRPr lang="en-US" altLang="en-US" sz="2400" i="1">
              <a:solidFill>
                <a:srgbClr val="7F7F7F"/>
              </a:solidFill>
            </a:endParaRPr>
          </a:p>
          <a:p>
            <a:pPr eaLnBrk="1" hangingPunct="1"/>
            <a:r>
              <a:rPr lang="en-US" altLang="en-US" sz="2400"/>
              <a:t>Make the lowest pitch, bass notes, that you can.</a:t>
            </a:r>
          </a:p>
          <a:p>
            <a:pPr eaLnBrk="1" hangingPunct="1"/>
            <a:endParaRPr lang="en-US" altLang="en-US" sz="2400"/>
          </a:p>
          <a:p>
            <a:pPr eaLnBrk="1" hangingPunct="1"/>
            <a:r>
              <a:rPr lang="en-US" altLang="en-US" sz="2400"/>
              <a:t>Make the highest pitch, treble notes, that you can.</a:t>
            </a:r>
          </a:p>
          <a:p>
            <a:pPr eaLnBrk="1" hangingPunct="1"/>
            <a:endParaRPr lang="en-US" altLang="en-US" sz="2400" b="1"/>
          </a:p>
          <a:p>
            <a:pPr eaLnBrk="1" hangingPunct="1">
              <a:buFont typeface="Arial" charset="0"/>
              <a:buNone/>
            </a:pPr>
            <a:r>
              <a:rPr lang="en-US" altLang="en-US" sz="2400" b="1"/>
              <a:t>                   </a:t>
            </a:r>
            <a:r>
              <a:rPr lang="en-US" altLang="en-US" sz="2400" b="1">
                <a:solidFill>
                  <a:schemeClr val="accent1"/>
                </a:solidFill>
                <a:latin typeface="Comic Sans MS" charset="0"/>
              </a:rPr>
              <a:t>High pitch is a high sound.</a:t>
            </a:r>
            <a:endParaRPr lang="en-US" altLang="en-US" sz="2000" b="1">
              <a:solidFill>
                <a:schemeClr val="accent1"/>
              </a:solidFill>
              <a:latin typeface="Comic Sans MS" charset="0"/>
            </a:endParaRPr>
          </a:p>
          <a:p>
            <a:pPr eaLnBrk="1" hangingPunct="1"/>
            <a:endParaRPr lang="en-US" altLang="en-US" sz="2400" b="1" i="1">
              <a:solidFill>
                <a:schemeClr val="accent1"/>
              </a:solidFill>
              <a:latin typeface="Comic Sans MS" charset="0"/>
            </a:endParaRPr>
          </a:p>
          <a:p>
            <a:pPr eaLnBrk="1" hangingPunct="1">
              <a:buFont typeface="Arial" charset="0"/>
              <a:buNone/>
            </a:pPr>
            <a:endParaRPr lang="en-US" altLang="en-US" sz="2400">
              <a:solidFill>
                <a:srgbClr val="7F7F7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5FF9091-4470-B748-99DC-2B28F051057B}" type="slidenum">
              <a:rPr lang="en-US" altLang="en-US" sz="1200">
                <a:solidFill>
                  <a:srgbClr val="898989"/>
                </a:solidFill>
              </a:rPr>
              <a:pPr>
                <a:spcBef>
                  <a:spcPct val="0"/>
                </a:spcBef>
                <a:buFontTx/>
                <a:buNone/>
              </a:pPr>
              <a:t>33</a:t>
            </a:fld>
            <a:endParaRPr lang="en-US" altLang="en-US" sz="1200">
              <a:solidFill>
                <a:srgbClr val="898989"/>
              </a:solidFill>
            </a:endParaRPr>
          </a:p>
        </p:txBody>
      </p:sp>
      <p:sp>
        <p:nvSpPr>
          <p:cNvPr id="2" name="Title 1"/>
          <p:cNvSpPr>
            <a:spLocks noGrp="1"/>
          </p:cNvSpPr>
          <p:nvPr>
            <p:ph type="title" idx="4294967295"/>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Straw Instrument</a:t>
            </a:r>
            <a:endParaRPr lang="en-US" dirty="0"/>
          </a:p>
        </p:txBody>
      </p:sp>
      <p:sp>
        <p:nvSpPr>
          <p:cNvPr id="78851" name="Content Placeholder 2"/>
          <p:cNvSpPr>
            <a:spLocks noGrp="1"/>
          </p:cNvSpPr>
          <p:nvPr>
            <p:ph idx="4294967295"/>
          </p:nvPr>
        </p:nvSpPr>
        <p:spPr/>
        <p:txBody>
          <a:bodyPr/>
          <a:lstStyle/>
          <a:p>
            <a:pPr eaLnBrk="1" hangingPunct="1">
              <a:buFont typeface="Arial" charset="0"/>
              <a:buNone/>
            </a:pPr>
            <a:endParaRPr lang="en-US" altLang="en-US" sz="2400" i="1">
              <a:solidFill>
                <a:srgbClr val="7F7F7F"/>
              </a:solidFill>
            </a:endParaRPr>
          </a:p>
          <a:p>
            <a:pPr eaLnBrk="1" hangingPunct="1"/>
            <a:r>
              <a:rPr lang="en-US" altLang="en-US" sz="2400" b="1"/>
              <a:t> Is the buzzing on your lips different with low and high sounds?</a:t>
            </a:r>
          </a:p>
          <a:p>
            <a:pPr eaLnBrk="1" hangingPunct="1"/>
            <a:endParaRPr lang="en-US" altLang="en-US" sz="2400" b="1"/>
          </a:p>
          <a:p>
            <a:pPr eaLnBrk="1" hangingPunct="1"/>
            <a:endParaRPr lang="en-US" altLang="en-US" sz="2400" b="1"/>
          </a:p>
          <a:p>
            <a:pPr eaLnBrk="1" hangingPunct="1">
              <a:buFont typeface="Arial" charset="0"/>
              <a:buNone/>
            </a:pPr>
            <a:r>
              <a:rPr lang="en-US" altLang="en-US" sz="2400" b="1"/>
              <a:t>                   </a:t>
            </a:r>
            <a:r>
              <a:rPr lang="en-US" altLang="en-US" sz="2400" b="1">
                <a:solidFill>
                  <a:schemeClr val="accent1"/>
                </a:solidFill>
                <a:latin typeface="Comic Sans MS" charset="0"/>
              </a:rPr>
              <a:t>High pitch has a higher rate of vibration.</a:t>
            </a:r>
            <a:endParaRPr lang="en-US" altLang="en-US" sz="2000" b="1">
              <a:solidFill>
                <a:schemeClr val="accent1"/>
              </a:solidFill>
              <a:latin typeface="Comic Sans MS" charset="0"/>
            </a:endParaRPr>
          </a:p>
          <a:p>
            <a:pPr eaLnBrk="1" hangingPunct="1"/>
            <a:endParaRPr lang="en-US" altLang="en-US" sz="2400" b="1" i="1">
              <a:solidFill>
                <a:schemeClr val="accent1"/>
              </a:solidFill>
              <a:latin typeface="Comic Sans MS" charset="0"/>
            </a:endParaRPr>
          </a:p>
          <a:p>
            <a:pPr eaLnBrk="1" hangingPunct="1">
              <a:buFont typeface="Arial" charset="0"/>
              <a:buNone/>
            </a:pPr>
            <a:endParaRPr lang="en-US" altLang="en-US" sz="2400">
              <a:solidFill>
                <a:srgbClr val="7F7F7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638F507-97CE-E348-929E-303A199434ED}" type="slidenum">
              <a:rPr lang="en-US" altLang="en-US" sz="1200">
                <a:solidFill>
                  <a:srgbClr val="898989"/>
                </a:solidFill>
              </a:rPr>
              <a:pPr>
                <a:spcBef>
                  <a:spcPct val="0"/>
                </a:spcBef>
                <a:buFontTx/>
                <a:buNone/>
              </a:pPr>
              <a:t>34</a:t>
            </a:fld>
            <a:endParaRPr lang="en-US" altLang="en-US" sz="1200">
              <a:solidFill>
                <a:srgbClr val="898989"/>
              </a:solidFill>
            </a:endParaRPr>
          </a:p>
        </p:txBody>
      </p:sp>
      <p:sp>
        <p:nvSpPr>
          <p:cNvPr id="2" name="Title 1"/>
          <p:cNvSpPr>
            <a:spLocks noGrp="1"/>
          </p:cNvSpPr>
          <p:nvPr>
            <p:ph type="title" idx="4294967295"/>
          </p:nvPr>
        </p:nvSpPr>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Straw Instrument</a:t>
            </a:r>
            <a:endParaRPr lang="en-US" dirty="0"/>
          </a:p>
        </p:txBody>
      </p:sp>
      <p:sp>
        <p:nvSpPr>
          <p:cNvPr id="79875" name="Content Placeholder 2"/>
          <p:cNvSpPr>
            <a:spLocks noGrp="1"/>
          </p:cNvSpPr>
          <p:nvPr>
            <p:ph idx="4294967295"/>
          </p:nvPr>
        </p:nvSpPr>
        <p:spPr/>
        <p:txBody>
          <a:bodyPr/>
          <a:lstStyle/>
          <a:p>
            <a:pPr eaLnBrk="1" hangingPunct="1">
              <a:buFont typeface="Arial" charset="0"/>
              <a:buNone/>
            </a:pPr>
            <a:endParaRPr lang="en-US" altLang="en-US" sz="2400" i="1">
              <a:solidFill>
                <a:srgbClr val="7F7F7F"/>
              </a:solidFill>
            </a:endParaRPr>
          </a:p>
          <a:p>
            <a:pPr eaLnBrk="1" hangingPunct="1"/>
            <a:r>
              <a:rPr lang="en-US" altLang="en-US" sz="2400" b="1"/>
              <a:t> </a:t>
            </a:r>
            <a:r>
              <a:rPr lang="en-US" altLang="en-US" sz="2400"/>
              <a:t>You get to keep your straw instruments.</a:t>
            </a:r>
          </a:p>
          <a:p>
            <a:pPr eaLnBrk="1" hangingPunct="1"/>
            <a:endParaRPr lang="en-US" altLang="en-US" sz="2400"/>
          </a:p>
          <a:p>
            <a:pPr eaLnBrk="1" hangingPunct="1"/>
            <a:r>
              <a:rPr lang="en-US" altLang="en-US" sz="2400" b="1"/>
              <a:t> </a:t>
            </a:r>
            <a:r>
              <a:rPr lang="en-US" altLang="en-US" sz="2400"/>
              <a:t>Put the straw instruments away (not just on desk, </a:t>
            </a:r>
            <a:r>
              <a:rPr lang="en-US" altLang="en-US" sz="2400" b="1" u="sng"/>
              <a:t>out of sight</a:t>
            </a:r>
            <a:r>
              <a:rPr lang="en-US" altLang="en-US" sz="2400"/>
              <a:t>.)</a:t>
            </a:r>
            <a:endParaRPr lang="en-US" altLang="en-US" sz="2400" b="1"/>
          </a:p>
          <a:p>
            <a:pPr eaLnBrk="1" hangingPunct="1"/>
            <a:endParaRPr lang="en-US" altLang="en-US" sz="2400" b="1"/>
          </a:p>
          <a:p>
            <a:pPr eaLnBrk="1" hangingPunct="1"/>
            <a:endParaRPr lang="en-US" altLang="en-US" sz="2400" b="1"/>
          </a:p>
          <a:p>
            <a:pPr eaLnBrk="1" hangingPunct="1">
              <a:buFont typeface="Arial" charset="0"/>
              <a:buNone/>
            </a:pPr>
            <a:endParaRPr lang="en-US" altLang="en-US" sz="2000" b="1">
              <a:solidFill>
                <a:schemeClr val="accent1"/>
              </a:solidFill>
              <a:latin typeface="Comic Sans MS" charset="0"/>
            </a:endParaRPr>
          </a:p>
          <a:p>
            <a:pPr eaLnBrk="1" hangingPunct="1"/>
            <a:endParaRPr lang="en-US" altLang="en-US" sz="2400" b="1" i="1">
              <a:solidFill>
                <a:schemeClr val="accent1"/>
              </a:solidFill>
              <a:latin typeface="Comic Sans MS" charset="0"/>
            </a:endParaRPr>
          </a:p>
          <a:p>
            <a:pPr eaLnBrk="1" hangingPunct="1">
              <a:buFont typeface="Arial" charset="0"/>
              <a:buNone/>
            </a:pPr>
            <a:endParaRPr lang="en-US" altLang="en-US" sz="2400">
              <a:solidFill>
                <a:srgbClr val="7F7F7F"/>
              </a:solidFill>
            </a:endParaRPr>
          </a:p>
        </p:txBody>
      </p:sp>
      <p:sp>
        <p:nvSpPr>
          <p:cNvPr id="79876" name="Text Box 4"/>
          <p:cNvSpPr txBox="1">
            <a:spLocks noChangeArrowheads="1"/>
          </p:cNvSpPr>
          <p:nvPr/>
        </p:nvSpPr>
        <p:spPr bwMode="auto">
          <a:xfrm>
            <a:off x="6781800" y="2133600"/>
            <a:ext cx="1600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4800">
                <a:latin typeface="Arial" charset="0"/>
                <a:sym typeface="Wingdings" charset="2"/>
              </a:rPr>
              <a:t></a:t>
            </a:r>
            <a:endParaRPr lang="en-US" altLang="en-US" sz="4800">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4762CAE-E7D7-7B4B-807E-D2E40EE87F1E}" type="slidenum">
              <a:rPr lang="en-US" altLang="en-US" sz="1200">
                <a:solidFill>
                  <a:srgbClr val="898989"/>
                </a:solidFill>
              </a:rPr>
              <a:pPr>
                <a:spcBef>
                  <a:spcPct val="0"/>
                </a:spcBef>
                <a:buFontTx/>
                <a:buNone/>
              </a:pPr>
              <a:t>35</a:t>
            </a:fld>
            <a:endParaRPr lang="en-US" altLang="en-US" sz="1200">
              <a:solidFill>
                <a:srgbClr val="898989"/>
              </a:solidFill>
            </a:endParaRPr>
          </a:p>
        </p:txBody>
      </p:sp>
      <p:sp>
        <p:nvSpPr>
          <p:cNvPr id="2" name="Title 1"/>
          <p:cNvSpPr>
            <a:spLocks noGrp="1"/>
          </p:cNvSpPr>
          <p:nvPr>
            <p:ph type="title"/>
          </p:nvPr>
        </p:nvSpPr>
        <p:spPr/>
        <p:txBody>
          <a:bodyPr>
            <a:normAutofit/>
          </a:bodyPr>
          <a:lstStyle/>
          <a:p>
            <a:pPr eaLnBrk="1" hangingPunct="1">
              <a:defRPr/>
            </a:pPr>
            <a:r>
              <a:rPr lang="en-US" b="1">
                <a:effectLst>
                  <a:outerShdw blurRad="38100" dist="38100" dir="2700000" algn="tl">
                    <a:srgbClr val="FFFFFF"/>
                  </a:outerShdw>
                </a:effectLst>
                <a:latin typeface="Tahoma" pitchFamily="34" charset="0"/>
                <a:cs typeface="Tahoma" pitchFamily="34" charset="0"/>
              </a:rPr>
              <a:t>Resonance</a:t>
            </a:r>
          </a:p>
        </p:txBody>
      </p:sp>
      <p:sp>
        <p:nvSpPr>
          <p:cNvPr id="80899" name="Content Placeholder 2"/>
          <p:cNvSpPr>
            <a:spLocks noGrp="1"/>
          </p:cNvSpPr>
          <p:nvPr>
            <p:ph idx="1"/>
          </p:nvPr>
        </p:nvSpPr>
        <p:spPr>
          <a:xfrm>
            <a:off x="457200" y="1676400"/>
            <a:ext cx="8229600" cy="3810000"/>
          </a:xfrm>
        </p:spPr>
        <p:txBody>
          <a:bodyPr/>
          <a:lstStyle/>
          <a:p>
            <a:pPr algn="ctr" eaLnBrk="1" hangingPunct="1"/>
            <a:r>
              <a:rPr lang="en-US" altLang="en-US" sz="2400"/>
              <a:t>Frequency:  </a:t>
            </a:r>
            <a:r>
              <a:rPr lang="en-US" altLang="en-US" sz="2400" b="1">
                <a:solidFill>
                  <a:schemeClr val="accent1"/>
                </a:solidFill>
                <a:latin typeface="Comic Sans MS" charset="0"/>
              </a:rPr>
              <a:t>rate: wiggles per second (moves back and forth).</a:t>
            </a:r>
          </a:p>
          <a:p>
            <a:pPr eaLnBrk="1" hangingPunct="1"/>
            <a:endParaRPr lang="en-US" altLang="en-US" sz="2400" b="1">
              <a:solidFill>
                <a:schemeClr val="accent1"/>
              </a:solidFill>
              <a:latin typeface="Comic Sans MS" charset="0"/>
            </a:endParaRPr>
          </a:p>
          <a:p>
            <a:pPr eaLnBrk="1" hangingPunct="1">
              <a:buFont typeface="Arial" charset="0"/>
              <a:buNone/>
            </a:pPr>
            <a:endParaRPr lang="en-US" altLang="en-US" sz="2400">
              <a:solidFill>
                <a:srgbClr val="7F7F7F"/>
              </a:solidFill>
            </a:endParaRPr>
          </a:p>
          <a:p>
            <a:pPr algn="ctr" eaLnBrk="1" hangingPunct="1"/>
            <a:r>
              <a:rPr lang="en-US" altLang="en-US" sz="2400"/>
              <a:t>Resonant, or natural frequency</a:t>
            </a:r>
            <a:r>
              <a:rPr lang="en-US" altLang="en-US" sz="2400" b="1">
                <a:solidFill>
                  <a:schemeClr val="accent1"/>
                </a:solidFill>
                <a:latin typeface="Comic Sans MS" charset="0"/>
              </a:rPr>
              <a:t>: the frequency at which an object likes to vibrate</a:t>
            </a:r>
            <a:endParaRPr lang="en-US" altLang="en-US" sz="2000" b="1">
              <a:solidFill>
                <a:schemeClr val="accent1"/>
              </a:solidFill>
              <a:latin typeface="Comic Sans MS" charset="0"/>
            </a:endParaRPr>
          </a:p>
          <a:p>
            <a:pPr eaLnBrk="1" hangingPunct="1">
              <a:buFont typeface="Arial" charset="0"/>
              <a:buNone/>
            </a:pPr>
            <a:endParaRPr lang="en-US" altLang="en-US" sz="2400">
              <a:solidFill>
                <a:schemeClr val="accent1"/>
              </a:solidFill>
            </a:endParaRPr>
          </a:p>
          <a:p>
            <a:pPr eaLnBrk="1" hangingPunct="1">
              <a:buFont typeface="Arial" charset="0"/>
              <a:buNone/>
            </a:pPr>
            <a:endParaRPr lang="en-US" altLang="en-US" sz="2400">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Pasta Demo</a:t>
            </a:r>
          </a:p>
        </p:txBody>
      </p:sp>
      <p:sp>
        <p:nvSpPr>
          <p:cNvPr id="82946" name="Content Placeholder 2"/>
          <p:cNvSpPr>
            <a:spLocks noGrp="1"/>
          </p:cNvSpPr>
          <p:nvPr>
            <p:ph idx="1"/>
          </p:nvPr>
        </p:nvSpPr>
        <p:spPr/>
        <p:txBody>
          <a:bodyPr/>
          <a:lstStyle/>
          <a:p>
            <a:r>
              <a:rPr lang="en-US" altLang="en-US" sz="2400" b="1"/>
              <a:t>Why does the longer pasta shake more when the hand is moved slowly?</a:t>
            </a:r>
          </a:p>
        </p:txBody>
      </p:sp>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197FC6EA-080C-B441-9716-84B8934D4FE8}" type="slidenum">
              <a:rPr lang="en-US" altLang="en-US" sz="1200">
                <a:solidFill>
                  <a:srgbClr val="898989"/>
                </a:solidFill>
              </a:rPr>
              <a:pPr>
                <a:spcBef>
                  <a:spcPct val="0"/>
                </a:spcBef>
                <a:buFontTx/>
                <a:buNone/>
              </a:pPr>
              <a:t>36</a:t>
            </a:fld>
            <a:endParaRPr lang="en-US" altLang="en-US" sz="1200">
              <a:solidFill>
                <a:srgbClr val="898989"/>
              </a:solidFill>
            </a:endParaRPr>
          </a:p>
        </p:txBody>
      </p:sp>
      <p:sp>
        <p:nvSpPr>
          <p:cNvPr id="82948" name="Rectangle 4"/>
          <p:cNvSpPr>
            <a:spLocks noChangeArrowheads="1"/>
          </p:cNvSpPr>
          <p:nvPr/>
        </p:nvSpPr>
        <p:spPr bwMode="auto">
          <a:xfrm>
            <a:off x="3733800" y="5334000"/>
            <a:ext cx="457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400"/>
              <a:t>Here is a video of the pasta raisin demonstration: </a:t>
            </a:r>
            <a:r>
              <a:rPr lang="en-US" altLang="en-US" sz="1400">
                <a:hlinkClick r:id="rId3"/>
              </a:rPr>
              <a:t>http://www.youtube.com/watch?v=MA8WEFhA3DM&amp;feature=player_embedded</a:t>
            </a:r>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529F428-9EBB-8A44-9273-B90DB5E52941}" type="slidenum">
              <a:rPr lang="en-US" altLang="en-US" sz="1200">
                <a:solidFill>
                  <a:srgbClr val="898989"/>
                </a:solidFill>
              </a:rPr>
              <a:pPr>
                <a:spcBef>
                  <a:spcPct val="0"/>
                </a:spcBef>
                <a:buFontTx/>
                <a:buNone/>
              </a:pPr>
              <a:t>37</a:t>
            </a:fld>
            <a:endParaRPr lang="en-US" altLang="en-US" sz="1200">
              <a:solidFill>
                <a:srgbClr val="898989"/>
              </a:solidFill>
            </a:endParaRPr>
          </a:p>
        </p:txBody>
      </p:sp>
      <p:sp>
        <p:nvSpPr>
          <p:cNvPr id="2" name="Title 1"/>
          <p:cNvSpPr>
            <a:spLocks noGrp="1"/>
          </p:cNvSpPr>
          <p:nvPr>
            <p:ph type="title" idx="4294967295"/>
          </p:nvPr>
        </p:nvSpPr>
        <p:spPr/>
        <p:txBody>
          <a:bodyPr>
            <a:normAutofit/>
          </a:bodyPr>
          <a:lstStyle/>
          <a:p>
            <a:pPr eaLnBrk="1" hangingPunct="1">
              <a:defRPr/>
            </a:pPr>
            <a:r>
              <a:rPr lang="en-US" b="1">
                <a:effectLst>
                  <a:outerShdw blurRad="38100" dist="38100" dir="2700000" algn="tl">
                    <a:srgbClr val="FFFFFF"/>
                  </a:outerShdw>
                </a:effectLst>
                <a:latin typeface="Tahoma" pitchFamily="34" charset="0"/>
                <a:cs typeface="Tahoma" pitchFamily="34" charset="0"/>
              </a:rPr>
              <a:t>Resonance</a:t>
            </a:r>
          </a:p>
        </p:txBody>
      </p:sp>
      <p:sp>
        <p:nvSpPr>
          <p:cNvPr id="84995" name="Content Placeholder 2"/>
          <p:cNvSpPr>
            <a:spLocks noGrp="1"/>
          </p:cNvSpPr>
          <p:nvPr>
            <p:ph idx="4294967295"/>
          </p:nvPr>
        </p:nvSpPr>
        <p:spPr>
          <a:xfrm>
            <a:off x="457200" y="1371600"/>
            <a:ext cx="8229600" cy="4495800"/>
          </a:xfrm>
        </p:spPr>
        <p:txBody>
          <a:bodyPr/>
          <a:lstStyle/>
          <a:p>
            <a:pPr eaLnBrk="1" hangingPunct="1"/>
            <a:r>
              <a:rPr lang="en-US" altLang="en-US" sz="2400"/>
              <a:t>Longer pasta shakes at lower frequencies.  </a:t>
            </a:r>
            <a:endParaRPr lang="en-US" altLang="en-US" sz="2000" b="1">
              <a:latin typeface="Comic Sans MS" charset="0"/>
            </a:endParaRPr>
          </a:p>
          <a:p>
            <a:pPr eaLnBrk="1" hangingPunct="1">
              <a:buFont typeface="Arial" charset="0"/>
              <a:buNone/>
            </a:pPr>
            <a:r>
              <a:rPr lang="en-US" altLang="en-US" sz="2400" b="1">
                <a:solidFill>
                  <a:schemeClr val="accent1"/>
                </a:solidFill>
                <a:latin typeface="Comic Sans MS" charset="0"/>
              </a:rPr>
              <a:t>       Lower frequencies have longer wavelengths.</a:t>
            </a:r>
          </a:p>
          <a:p>
            <a:pPr eaLnBrk="1" hangingPunct="1"/>
            <a:endParaRPr lang="en-US" altLang="en-US" sz="2400">
              <a:solidFill>
                <a:srgbClr val="7F7F7F"/>
              </a:solidFill>
            </a:endParaRPr>
          </a:p>
          <a:p>
            <a:pPr eaLnBrk="1" hangingPunct="1"/>
            <a:r>
              <a:rPr lang="en-US" altLang="en-US" sz="2400"/>
              <a:t>Remember: </a:t>
            </a:r>
            <a:r>
              <a:rPr lang="en-US" altLang="en-US" sz="2400" b="1">
                <a:solidFill>
                  <a:schemeClr val="accent1"/>
                </a:solidFill>
                <a:latin typeface="Comic Sans MS" charset="0"/>
              </a:rPr>
              <a:t> Low pitch is a low sound,</a:t>
            </a:r>
          </a:p>
          <a:p>
            <a:pPr eaLnBrk="1" hangingPunct="1">
              <a:buFont typeface="Arial" charset="0"/>
              <a:buNone/>
            </a:pPr>
            <a:r>
              <a:rPr lang="en-US" altLang="en-US" sz="2400" b="1">
                <a:solidFill>
                  <a:schemeClr val="accent1"/>
                </a:solidFill>
                <a:latin typeface="Comic Sans MS" charset="0"/>
              </a:rPr>
              <a:t>          and low pitch has less wiggles per second </a:t>
            </a:r>
          </a:p>
          <a:p>
            <a:pPr eaLnBrk="1" hangingPunct="1"/>
            <a:endParaRPr lang="en-US" altLang="en-US" sz="2400"/>
          </a:p>
          <a:p>
            <a:pPr eaLnBrk="1" hangingPunct="1"/>
            <a:r>
              <a:rPr lang="en-US" altLang="en-US" sz="2400"/>
              <a:t>Pitch is how we hear wiggles per second that air shakes. </a:t>
            </a:r>
            <a:r>
              <a:rPr lang="en-US" altLang="en-US" sz="2400" b="1">
                <a:solidFill>
                  <a:schemeClr val="accent1"/>
                </a:solidFill>
                <a:latin typeface="Comic Sans MS" charset="0"/>
              </a:rPr>
              <a:t>Pitch is how we hear frequency.</a:t>
            </a:r>
            <a:endParaRPr lang="en-US" altLang="en-US" sz="2000" b="1">
              <a:solidFill>
                <a:schemeClr val="accent1"/>
              </a:solidFill>
              <a:latin typeface="Comic Sans MS" charset="0"/>
            </a:endParaRPr>
          </a:p>
          <a:p>
            <a:pPr eaLnBrk="1" hangingPunct="1">
              <a:buFont typeface="Arial" charset="0"/>
              <a:buNone/>
            </a:pPr>
            <a:endParaRPr lang="en-US" altLang="en-US" sz="2400">
              <a:solidFill>
                <a:schemeClr val="accent1"/>
              </a:solidFill>
            </a:endParaRPr>
          </a:p>
          <a:p>
            <a:pPr eaLnBrk="1" hangingPunct="1">
              <a:buFont typeface="Arial" charset="0"/>
              <a:buNone/>
            </a:pPr>
            <a:endParaRPr lang="en-US" altLang="en-US" sz="2400">
              <a:solidFill>
                <a:schemeClr val="accen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Straw resonance</a:t>
            </a:r>
          </a:p>
        </p:txBody>
      </p:sp>
      <p:sp>
        <p:nvSpPr>
          <p:cNvPr id="3" name="Content Placeholder 2"/>
          <p:cNvSpPr>
            <a:spLocks noGrp="1"/>
          </p:cNvSpPr>
          <p:nvPr>
            <p:ph idx="1"/>
          </p:nvPr>
        </p:nvSpPr>
        <p:spPr>
          <a:xfrm>
            <a:off x="457200" y="1600200"/>
            <a:ext cx="8229600" cy="5257800"/>
          </a:xfrm>
        </p:spPr>
        <p:txBody>
          <a:bodyPr/>
          <a:lstStyle/>
          <a:p>
            <a:r>
              <a:rPr lang="en-US" altLang="en-US" sz="2400"/>
              <a:t>Straws are similar.  Different lengths of straws like different frequencies or pitches</a:t>
            </a:r>
            <a:r>
              <a:rPr lang="en-US" altLang="en-US" sz="2000" b="1"/>
              <a:t>. </a:t>
            </a:r>
          </a:p>
          <a:p>
            <a:r>
              <a:rPr lang="en-US" altLang="en-US" sz="2400"/>
              <a:t>Air moves a lot at the resonant frequency (like the pasta) so the sound is loud.</a:t>
            </a:r>
          </a:p>
          <a:p>
            <a:pPr>
              <a:buFont typeface="Arial" charset="0"/>
              <a:buNone/>
            </a:pPr>
            <a:endParaRPr lang="en-US" altLang="en-US" sz="2400" b="1"/>
          </a:p>
          <a:p>
            <a:pPr>
              <a:buFont typeface="Arial" charset="0"/>
              <a:buNone/>
            </a:pPr>
            <a:r>
              <a:rPr lang="en-US" altLang="en-US" sz="2400" b="1"/>
              <a:t>For a low (bass) frequency was your straw longer or shorter?</a:t>
            </a:r>
            <a:r>
              <a:rPr lang="en-US" altLang="en-US" sz="2000" b="1">
                <a:solidFill>
                  <a:schemeClr val="accent1"/>
                </a:solidFill>
                <a:latin typeface="Comic Sans MS" charset="0"/>
              </a:rPr>
              <a:t> </a:t>
            </a:r>
          </a:p>
          <a:p>
            <a:pPr algn="ctr">
              <a:buFont typeface="Arial" charset="0"/>
              <a:buNone/>
            </a:pPr>
            <a:endParaRPr lang="en-US" altLang="en-US" sz="2000" b="1">
              <a:solidFill>
                <a:schemeClr val="accent1"/>
              </a:solidFill>
              <a:latin typeface="Comic Sans MS" charset="0"/>
            </a:endParaRPr>
          </a:p>
          <a:p>
            <a:pPr algn="ctr">
              <a:buFont typeface="Arial" charset="0"/>
              <a:buNone/>
            </a:pPr>
            <a:r>
              <a:rPr lang="en-US" altLang="en-US" sz="2400" b="1">
                <a:solidFill>
                  <a:schemeClr val="accent1"/>
                </a:solidFill>
                <a:latin typeface="Comic Sans MS" charset="0"/>
              </a:rPr>
              <a:t>Low frequencies have longer wavelengths.</a:t>
            </a: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54E8686-6368-4D49-AA27-60582EF2B2FD}" type="slidenum">
              <a:rPr lang="en-US" altLang="en-US" sz="1200">
                <a:solidFill>
                  <a:srgbClr val="898989"/>
                </a:solidFill>
              </a:rPr>
              <a:pPr>
                <a:spcBef>
                  <a:spcPct val="0"/>
                </a:spcBef>
                <a:buFontTx/>
                <a:buNone/>
              </a:pPr>
              <a:t>39</a:t>
            </a:fld>
            <a:endParaRPr lang="en-US" altLang="en-US" sz="1200">
              <a:solidFill>
                <a:srgbClr val="898989"/>
              </a:solidFill>
            </a:endParaRPr>
          </a:p>
        </p:txBody>
      </p:sp>
      <p:sp>
        <p:nvSpPr>
          <p:cNvPr id="2" name="Title 1"/>
          <p:cNvSpPr>
            <a:spLocks noGrp="1"/>
          </p:cNvSpPr>
          <p:nvPr>
            <p:ph type="title"/>
          </p:nvPr>
        </p:nvSpPr>
        <p:spPr>
          <a:xfrm>
            <a:off x="457200" y="274638"/>
            <a:ext cx="7086600" cy="1143000"/>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Cup Instrument</a:t>
            </a:r>
          </a:p>
        </p:txBody>
      </p:sp>
      <p:sp>
        <p:nvSpPr>
          <p:cNvPr id="88067" name="Content Placeholder 2"/>
          <p:cNvSpPr>
            <a:spLocks noGrp="1"/>
          </p:cNvSpPr>
          <p:nvPr>
            <p:ph idx="1"/>
          </p:nvPr>
        </p:nvSpPr>
        <p:spPr>
          <a:xfrm>
            <a:off x="457200" y="1447800"/>
            <a:ext cx="8229600" cy="4525963"/>
          </a:xfrm>
        </p:spPr>
        <p:txBody>
          <a:bodyPr/>
          <a:lstStyle/>
          <a:p>
            <a:pPr eaLnBrk="1" hangingPunct="1">
              <a:buFont typeface="Arial" charset="0"/>
              <a:buNone/>
            </a:pPr>
            <a:endParaRPr lang="en-US" altLang="en-US" sz="2400">
              <a:solidFill>
                <a:srgbClr val="7F7F7F"/>
              </a:solidFill>
            </a:endParaRPr>
          </a:p>
          <a:p>
            <a:pPr eaLnBrk="1" hangingPunct="1">
              <a:buFont typeface="Arial" charset="0"/>
              <a:buNone/>
            </a:pPr>
            <a:endParaRPr lang="en-US" altLang="en-US" sz="2400">
              <a:solidFill>
                <a:srgbClr val="7F7F7F"/>
              </a:solidFill>
            </a:endParaRPr>
          </a:p>
          <a:p>
            <a:pPr eaLnBrk="1" hangingPunct="1">
              <a:buFont typeface="Arial" charset="0"/>
              <a:buNone/>
            </a:pPr>
            <a:r>
              <a:rPr lang="en-US" altLang="en-US" sz="2000" b="1">
                <a:solidFill>
                  <a:schemeClr val="accent1"/>
                </a:solidFill>
                <a:latin typeface="Comic Sans MS" charset="0"/>
              </a:rPr>
              <a:t>                   </a:t>
            </a:r>
            <a:r>
              <a:rPr lang="en-US" altLang="en-US" sz="2400" b="1">
                <a:solidFill>
                  <a:schemeClr val="accent1"/>
                </a:solidFill>
                <a:latin typeface="Comic Sans MS" charset="0"/>
              </a:rPr>
              <a:t>Vibrations make sound.</a:t>
            </a:r>
          </a:p>
          <a:p>
            <a:pPr eaLnBrk="1" hangingPunct="1">
              <a:buFont typeface="Arial" charset="0"/>
              <a:buNone/>
            </a:pPr>
            <a:endParaRPr lang="en-US" altLang="en-US" sz="2000" b="1">
              <a:solidFill>
                <a:schemeClr val="accent1"/>
              </a:solidFill>
              <a:latin typeface="Comic Sans MS" charset="0"/>
            </a:endParaRPr>
          </a:p>
          <a:p>
            <a:pPr eaLnBrk="1" hangingPunct="1">
              <a:buFont typeface="Arial" charset="0"/>
              <a:buNone/>
            </a:pPr>
            <a:r>
              <a:rPr lang="en-US" altLang="en-US" sz="2400" b="1"/>
              <a:t>	What do you think will happen if you make the string shorter?</a:t>
            </a:r>
            <a:endParaRPr lang="en-US" altLang="en-US" sz="2400"/>
          </a:p>
          <a:p>
            <a:pPr eaLnBrk="1" hangingPunct="1">
              <a:buFont typeface="Arial" charset="0"/>
              <a:buNone/>
            </a:pPr>
            <a:endParaRPr lang="en-US" altLang="en-US" sz="2400">
              <a:solidFill>
                <a:srgbClr val="7F7F7F"/>
              </a:solidFill>
            </a:endParaRPr>
          </a:p>
        </p:txBody>
      </p:sp>
      <p:pic>
        <p:nvPicPr>
          <p:cNvPr id="88068" name="Picture 3" descr="cupinstrumen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2800" y="304800"/>
            <a:ext cx="1190625" cy="1190625"/>
          </a:xfrm>
          <a:prstGeom prst="rect">
            <a:avLst/>
          </a:prstGeom>
          <a:noFill/>
          <a:ln w="25400">
            <a:solidFill>
              <a:srgbClr val="4F81B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106FDAE-2097-4D4B-877F-3071FC53D4C6}" type="slidenum">
              <a:rPr lang="en-US" altLang="en-US" sz="1200">
                <a:solidFill>
                  <a:srgbClr val="898989"/>
                </a:solidFill>
              </a:rPr>
              <a:pPr>
                <a:spcBef>
                  <a:spcPct val="0"/>
                </a:spcBef>
                <a:buFontTx/>
                <a:buNone/>
              </a:pPr>
              <a:t>4</a:t>
            </a:fld>
            <a:endParaRPr lang="en-US" altLang="en-US" sz="1200">
              <a:solidFill>
                <a:srgbClr val="898989"/>
              </a:solidFill>
            </a:endParaRPr>
          </a:p>
        </p:txBody>
      </p:sp>
      <p:sp>
        <p:nvSpPr>
          <p:cNvPr id="2" name="Title 1"/>
          <p:cNvSpPr>
            <a:spLocks noGrp="1"/>
          </p:cNvSpPr>
          <p:nvPr>
            <p:ph type="title" idx="4294967295"/>
          </p:nvPr>
        </p:nvSpPr>
        <p:spPr>
          <a:xfrm>
            <a:off x="457200" y="0"/>
            <a:ext cx="8229600" cy="868363"/>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What is Sound?</a:t>
            </a:r>
          </a:p>
        </p:txBody>
      </p:sp>
      <p:sp>
        <p:nvSpPr>
          <p:cNvPr id="3" name="Content Placeholder 2"/>
          <p:cNvSpPr>
            <a:spLocks noGrp="1"/>
          </p:cNvSpPr>
          <p:nvPr>
            <p:ph idx="4294967295"/>
          </p:nvPr>
        </p:nvSpPr>
        <p:spPr>
          <a:xfrm>
            <a:off x="0" y="838200"/>
            <a:ext cx="6629400" cy="3048000"/>
          </a:xfrm>
        </p:spPr>
        <p:txBody>
          <a:bodyPr/>
          <a:lstStyle/>
          <a:p>
            <a:pPr eaLnBrk="1" hangingPunct="1"/>
            <a:endParaRPr lang="en-US" altLang="en-US" sz="2400"/>
          </a:p>
          <a:p>
            <a:pPr eaLnBrk="1" hangingPunct="1"/>
            <a:r>
              <a:rPr lang="en-US" altLang="en-US" sz="2400"/>
              <a:t>When the fork is making a sound, touch the fork.</a:t>
            </a:r>
          </a:p>
          <a:p>
            <a:pPr eaLnBrk="1" hangingPunct="1"/>
            <a:r>
              <a:rPr lang="en-US" altLang="en-US" sz="2400"/>
              <a:t>Touch the fork to your nose or your hand.</a:t>
            </a:r>
          </a:p>
          <a:p>
            <a:pPr lvl="1" eaLnBrk="1" hangingPunct="1">
              <a:buFont typeface="Arial" charset="0"/>
              <a:buNone/>
            </a:pPr>
            <a:endParaRPr lang="en-US" altLang="en-US" sz="2400" b="1"/>
          </a:p>
          <a:p>
            <a:pPr lvl="1" eaLnBrk="1" hangingPunct="1">
              <a:buFont typeface="Arial" charset="0"/>
              <a:buNone/>
            </a:pPr>
            <a:r>
              <a:rPr lang="en-US" altLang="en-US" sz="2400" b="1"/>
              <a:t>What do you feel when it’s making a sound?</a:t>
            </a:r>
          </a:p>
          <a:p>
            <a:pPr lvl="1" eaLnBrk="1" hangingPunct="1">
              <a:buFont typeface="Arial" charset="0"/>
              <a:buNone/>
            </a:pPr>
            <a:r>
              <a:rPr lang="en-US" altLang="en-US" sz="2400" b="1"/>
              <a:t>What do you feel if it’s silent?</a:t>
            </a:r>
          </a:p>
          <a:p>
            <a:pPr eaLnBrk="1" hangingPunct="1">
              <a:buFont typeface="Arial" charset="0"/>
              <a:buNone/>
            </a:pPr>
            <a:endParaRPr lang="en-US" altLang="en-US" sz="2400" b="1"/>
          </a:p>
          <a:p>
            <a:pPr eaLnBrk="1" hangingPunct="1"/>
            <a:endParaRPr lang="en-US" altLang="en-US" sz="2400">
              <a:solidFill>
                <a:srgbClr val="7F7F7F"/>
              </a:solidFill>
            </a:endParaRPr>
          </a:p>
          <a:p>
            <a:pPr algn="ctr" eaLnBrk="1" hangingPunct="1">
              <a:buFont typeface="Arial" charset="0"/>
              <a:buNone/>
            </a:pPr>
            <a:r>
              <a:rPr lang="en-US" altLang="en-US" sz="2400" b="1">
                <a:solidFill>
                  <a:schemeClr val="accent1"/>
                </a:solidFill>
                <a:latin typeface="Comic Sans MS" charset="0"/>
              </a:rPr>
              <a:t>Vibrations make sound</a:t>
            </a:r>
          </a:p>
        </p:txBody>
      </p:sp>
      <p:sp>
        <p:nvSpPr>
          <p:cNvPr id="7" name="TextBox 6"/>
          <p:cNvSpPr txBox="1"/>
          <p:nvPr/>
        </p:nvSpPr>
        <p:spPr>
          <a:xfrm>
            <a:off x="457200" y="5486400"/>
            <a:ext cx="8305800" cy="461665"/>
          </a:xfrm>
          <a:prstGeom prst="rect">
            <a:avLst/>
          </a:prstGeom>
          <a:noFill/>
          <a:ln w="19050">
            <a:solidFill>
              <a:schemeClr val="tx1"/>
            </a:solidFill>
          </a:ln>
          <a:effectLst>
            <a:outerShdw blurRad="152400" dist="317500" dir="5400000" sx="90000" sy="-19000" rotWithShape="0">
              <a:prstClr val="black">
                <a:alpha val="15000"/>
              </a:prstClr>
            </a:outerShdw>
            <a:reflection blurRad="6350" stA="50000" endA="300" endPos="90000" dir="5400000" sy="-100000" algn="bl" rotWithShape="0"/>
          </a:effectLst>
        </p:spPr>
        <p:txBody>
          <a:bodyPr>
            <a:spAutoFit/>
          </a:bodyPr>
          <a:lstStyle/>
          <a:p>
            <a:pPr eaLnBrk="1" hangingPunct="1">
              <a:defRPr/>
            </a:pPr>
            <a:r>
              <a:rPr lang="en-US" sz="2400" b="1" dirty="0">
                <a:solidFill>
                  <a:srgbClr val="FF0000"/>
                </a:solidFill>
                <a:effectLst>
                  <a:outerShdw blurRad="38100" dist="38100" dir="2700000" algn="tl">
                    <a:srgbClr val="000000">
                      <a:alpha val="43137"/>
                    </a:srgbClr>
                  </a:outerShdw>
                </a:effectLst>
                <a:latin typeface="+mj-lt"/>
                <a:ea typeface="+mn-ea"/>
              </a:rPr>
              <a:t>Warning</a:t>
            </a:r>
            <a:r>
              <a:rPr lang="en-US" sz="2400" dirty="0">
                <a:latin typeface="+mj-lt"/>
                <a:ea typeface="+mn-ea"/>
              </a:rPr>
              <a:t>: Do not touch your glasses or teeth with the tuning fork!</a:t>
            </a:r>
            <a:endParaRPr lang="en-US" dirty="0">
              <a:latin typeface="+mj-lt"/>
              <a:ea typeface="+mn-ea"/>
            </a:endParaRPr>
          </a:p>
        </p:txBody>
      </p:sp>
      <p:pic>
        <p:nvPicPr>
          <p:cNvPr id="21509" name="Content Placeholder 3" descr="tuning fork b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27800" y="1752600"/>
            <a:ext cx="2184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1BA9763-A61C-1244-9BBD-F0DBB9B416F9}" type="slidenum">
              <a:rPr lang="en-US" altLang="en-US" sz="1200">
                <a:solidFill>
                  <a:srgbClr val="898989"/>
                </a:solidFill>
              </a:rPr>
              <a:pPr>
                <a:spcBef>
                  <a:spcPct val="0"/>
                </a:spcBef>
                <a:buFontTx/>
                <a:buNone/>
              </a:pPr>
              <a:t>40</a:t>
            </a:fld>
            <a:endParaRPr lang="en-US" altLang="en-US" sz="1200">
              <a:solidFill>
                <a:srgbClr val="898989"/>
              </a:solidFill>
            </a:endParaRPr>
          </a:p>
        </p:txBody>
      </p:sp>
      <p:sp>
        <p:nvSpPr>
          <p:cNvPr id="2" name="Title 1"/>
          <p:cNvSpPr>
            <a:spLocks noGrp="1"/>
          </p:cNvSpPr>
          <p:nvPr>
            <p:ph type="title" idx="4294967295"/>
          </p:nvPr>
        </p:nvSpPr>
        <p:spPr>
          <a:xfrm>
            <a:off x="457200" y="274638"/>
            <a:ext cx="7086600" cy="1143000"/>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Cup Instrument</a:t>
            </a:r>
          </a:p>
        </p:txBody>
      </p:sp>
      <p:sp>
        <p:nvSpPr>
          <p:cNvPr id="90115" name="Content Placeholder 2"/>
          <p:cNvSpPr>
            <a:spLocks noGrp="1"/>
          </p:cNvSpPr>
          <p:nvPr>
            <p:ph idx="4294967295"/>
          </p:nvPr>
        </p:nvSpPr>
        <p:spPr>
          <a:xfrm>
            <a:off x="457200" y="1676400"/>
            <a:ext cx="8229600" cy="4495800"/>
          </a:xfrm>
        </p:spPr>
        <p:txBody>
          <a:bodyPr/>
          <a:lstStyle/>
          <a:p>
            <a:pPr eaLnBrk="1" hangingPunct="1">
              <a:buFont typeface="Arial" charset="0"/>
              <a:buNone/>
            </a:pPr>
            <a:endParaRPr lang="en-US" altLang="en-US" sz="2400"/>
          </a:p>
          <a:p>
            <a:pPr eaLnBrk="1" hangingPunct="1"/>
            <a:endParaRPr lang="en-US" altLang="en-US" sz="2400"/>
          </a:p>
          <a:p>
            <a:pPr eaLnBrk="1" hangingPunct="1">
              <a:buFont typeface="Arial" charset="0"/>
              <a:buNone/>
            </a:pPr>
            <a:r>
              <a:rPr lang="en-US" altLang="en-US" sz="2400" b="1">
                <a:solidFill>
                  <a:schemeClr val="accent1"/>
                </a:solidFill>
                <a:latin typeface="Comic Sans MS" charset="0"/>
              </a:rPr>
              <a:t> 	</a:t>
            </a:r>
            <a:r>
              <a:rPr lang="en-US" altLang="en-US" sz="2400" b="1"/>
              <a:t>Resonant frequency: </a:t>
            </a:r>
            <a:r>
              <a:rPr lang="en-US" altLang="en-US" sz="2400" b="1">
                <a:solidFill>
                  <a:schemeClr val="accent1"/>
                </a:solidFill>
                <a:latin typeface="Comic Sans MS" charset="0"/>
              </a:rPr>
              <a:t>The frequency an object likes to vibrate.</a:t>
            </a:r>
          </a:p>
          <a:p>
            <a:pPr eaLnBrk="1" hangingPunct="1">
              <a:buFont typeface="Arial" charset="0"/>
              <a:buNone/>
            </a:pPr>
            <a:endParaRPr lang="en-US" altLang="en-US" sz="2000">
              <a:solidFill>
                <a:srgbClr val="7F7F7F"/>
              </a:solidFill>
            </a:endParaRPr>
          </a:p>
          <a:p>
            <a:pPr eaLnBrk="1" hangingPunct="1">
              <a:buFont typeface="Arial" charset="0"/>
              <a:buNone/>
            </a:pPr>
            <a:r>
              <a:rPr lang="en-US" altLang="en-US" sz="2400" b="1">
                <a:solidFill>
                  <a:schemeClr val="accent1"/>
                </a:solidFill>
                <a:latin typeface="Comic Sans MS" charset="0"/>
              </a:rPr>
              <a:t>	Lower frequencies have longer wavelengths.</a:t>
            </a:r>
            <a:endParaRPr lang="en-US" altLang="en-US" sz="2000" b="1">
              <a:solidFill>
                <a:schemeClr val="accent1"/>
              </a:solidFill>
              <a:latin typeface="Comic Sans MS" charset="0"/>
            </a:endParaRPr>
          </a:p>
          <a:p>
            <a:pPr eaLnBrk="1" hangingPunct="1"/>
            <a:endParaRPr lang="en-US" altLang="en-US" sz="2400">
              <a:solidFill>
                <a:srgbClr val="7F7F7F"/>
              </a:solidFill>
            </a:endParaRPr>
          </a:p>
        </p:txBody>
      </p:sp>
      <p:pic>
        <p:nvPicPr>
          <p:cNvPr id="90116" name="Picture 3" descr="cupinstrumen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2800" y="304800"/>
            <a:ext cx="1190625" cy="1190625"/>
          </a:xfrm>
          <a:prstGeom prst="rect">
            <a:avLst/>
          </a:prstGeom>
          <a:noFill/>
          <a:ln w="25400">
            <a:solidFill>
              <a:srgbClr val="4F81B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D4F6D619-4247-8244-879A-887D4251355F}" type="slidenum">
              <a:rPr lang="en-US" altLang="en-US" sz="1200">
                <a:solidFill>
                  <a:srgbClr val="898989"/>
                </a:solidFill>
              </a:rPr>
              <a:pPr>
                <a:spcBef>
                  <a:spcPct val="0"/>
                </a:spcBef>
                <a:buFontTx/>
                <a:buNone/>
              </a:pPr>
              <a:t>41</a:t>
            </a:fld>
            <a:endParaRPr lang="en-US" altLang="en-US" sz="1200">
              <a:solidFill>
                <a:srgbClr val="898989"/>
              </a:solidFill>
            </a:endParaRPr>
          </a:p>
        </p:txBody>
      </p:sp>
      <p:sp>
        <p:nvSpPr>
          <p:cNvPr id="91138" name="Content Placeholder 2"/>
          <p:cNvSpPr>
            <a:spLocks noGrp="1"/>
          </p:cNvSpPr>
          <p:nvPr>
            <p:ph idx="1"/>
          </p:nvPr>
        </p:nvSpPr>
        <p:spPr>
          <a:xfrm>
            <a:off x="-271463" y="5711825"/>
            <a:ext cx="5789613" cy="2781300"/>
          </a:xfrm>
        </p:spPr>
        <p:txBody>
          <a:bodyPr/>
          <a:lstStyle/>
          <a:p>
            <a:pPr marL="685800" eaLnBrk="1" hangingPunct="1"/>
            <a:r>
              <a:rPr lang="en-US" altLang="en-US" sz="2400" b="1">
                <a:solidFill>
                  <a:schemeClr val="accent1"/>
                </a:solidFill>
              </a:rPr>
              <a:t>The hair cells sense the sound and send electrical signals to your brain.</a:t>
            </a:r>
          </a:p>
        </p:txBody>
      </p:sp>
      <p:pic>
        <p:nvPicPr>
          <p:cNvPr id="9113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600" y="0"/>
            <a:ext cx="58674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12063" y="3429000"/>
            <a:ext cx="15319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0200" y="5160963"/>
            <a:ext cx="213677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Box 7"/>
          <p:cNvSpPr txBox="1">
            <a:spLocks noChangeArrowheads="1"/>
          </p:cNvSpPr>
          <p:nvPr/>
        </p:nvSpPr>
        <p:spPr bwMode="auto">
          <a:xfrm>
            <a:off x="76200" y="457200"/>
            <a:ext cx="33528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ts val="600"/>
              </a:spcBef>
            </a:pPr>
            <a:r>
              <a:rPr lang="en-US" altLang="en-US" sz="2400" b="1">
                <a:solidFill>
                  <a:schemeClr val="accent1"/>
                </a:solidFill>
              </a:rPr>
              <a:t>Sound is made from vibrations</a:t>
            </a:r>
          </a:p>
          <a:p>
            <a:pPr eaLnBrk="1" hangingPunct="1">
              <a:spcBef>
                <a:spcPts val="600"/>
              </a:spcBef>
            </a:pPr>
            <a:endParaRPr lang="en-US" altLang="en-US" sz="1200" b="1">
              <a:solidFill>
                <a:schemeClr val="accent1"/>
              </a:solidFill>
            </a:endParaRPr>
          </a:p>
          <a:p>
            <a:pPr eaLnBrk="1" hangingPunct="1">
              <a:spcBef>
                <a:spcPts val="600"/>
              </a:spcBef>
            </a:pPr>
            <a:r>
              <a:rPr lang="en-US" altLang="en-US" sz="2400" b="1">
                <a:solidFill>
                  <a:schemeClr val="accent1"/>
                </a:solidFill>
              </a:rPr>
              <a:t>The vibrations travel through the earcanal, eardrum,  ossicles – the three tiny bones and then into the cochlea.</a:t>
            </a:r>
            <a:br>
              <a:rPr lang="en-US" altLang="en-US" sz="2400" b="1">
                <a:solidFill>
                  <a:schemeClr val="accent1"/>
                </a:solidFill>
              </a:rPr>
            </a:br>
            <a:endParaRPr lang="en-US" altLang="en-US" sz="2400"/>
          </a:p>
        </p:txBody>
      </p:sp>
      <p:sp>
        <p:nvSpPr>
          <p:cNvPr id="91143" name="Content Placeholder 2"/>
          <p:cNvSpPr txBox="1">
            <a:spLocks/>
          </p:cNvSpPr>
          <p:nvPr/>
        </p:nvSpPr>
        <p:spPr bwMode="auto">
          <a:xfrm>
            <a:off x="92075" y="3905250"/>
            <a:ext cx="72993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r>
              <a:rPr lang="en-US" altLang="en-US" sz="2400" b="1">
                <a:solidFill>
                  <a:schemeClr val="accent1"/>
                </a:solidFill>
              </a:rPr>
              <a:t>Different parts of the cochlea resonate with certain frequencies .... </a:t>
            </a:r>
          </a:p>
          <a:p>
            <a:pPr eaLnBrk="1" hangingPunct="1">
              <a:buFont typeface="Arial" charset="0"/>
              <a:buNone/>
            </a:pPr>
            <a:r>
              <a:rPr lang="en-US" altLang="en-US" sz="2400" b="1">
                <a:solidFill>
                  <a:schemeClr val="accent1"/>
                </a:solidFill>
              </a:rPr>
              <a:t>	Some like high pitches and </a:t>
            </a:r>
          </a:p>
          <a:p>
            <a:pPr eaLnBrk="1" hangingPunct="1">
              <a:buFont typeface="Arial" charset="0"/>
              <a:buNone/>
            </a:pPr>
            <a:r>
              <a:rPr lang="en-US" altLang="en-US" sz="2400" b="1">
                <a:solidFill>
                  <a:schemeClr val="accent1"/>
                </a:solidFill>
              </a:rPr>
              <a:t>	Some like low pitches…</a:t>
            </a:r>
          </a:p>
          <a:p>
            <a:pPr eaLnBrk="1" hangingPunct="1">
              <a:buFont typeface="Arial" charset="0"/>
              <a:buNone/>
            </a:pPr>
            <a:endParaRPr lang="en-US" altLang="en-US" sz="2400" b="1">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497A2609-DD1D-1943-9C1B-8E9768108FC5}" type="slidenum">
              <a:rPr lang="en-US" altLang="en-US" sz="1200">
                <a:solidFill>
                  <a:srgbClr val="898989"/>
                </a:solidFill>
              </a:rPr>
              <a:pPr>
                <a:spcBef>
                  <a:spcPct val="0"/>
                </a:spcBef>
                <a:buFontTx/>
                <a:buNone/>
              </a:pPr>
              <a:t>5</a:t>
            </a:fld>
            <a:endParaRPr lang="en-US" altLang="en-US" sz="1200">
              <a:solidFill>
                <a:srgbClr val="898989"/>
              </a:solidFill>
            </a:endParaRPr>
          </a:p>
        </p:txBody>
      </p:sp>
      <p:sp>
        <p:nvSpPr>
          <p:cNvPr id="2" name="Title 1"/>
          <p:cNvSpPr>
            <a:spLocks noGrp="1"/>
          </p:cNvSpPr>
          <p:nvPr>
            <p:ph type="title" idx="4294967295"/>
          </p:nvPr>
        </p:nvSpPr>
        <p:spPr>
          <a:xfrm>
            <a:off x="457200" y="0"/>
            <a:ext cx="8229600" cy="868363"/>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What is Sound?</a:t>
            </a:r>
          </a:p>
        </p:txBody>
      </p:sp>
      <p:sp>
        <p:nvSpPr>
          <p:cNvPr id="3" name="Content Placeholder 2"/>
          <p:cNvSpPr>
            <a:spLocks noGrp="1"/>
          </p:cNvSpPr>
          <p:nvPr>
            <p:ph idx="4294967295"/>
          </p:nvPr>
        </p:nvSpPr>
        <p:spPr>
          <a:xfrm>
            <a:off x="0" y="838200"/>
            <a:ext cx="6629400" cy="3048000"/>
          </a:xfrm>
        </p:spPr>
        <p:txBody>
          <a:bodyPr/>
          <a:lstStyle/>
          <a:p>
            <a:pPr eaLnBrk="1" hangingPunct="1"/>
            <a:endParaRPr lang="en-US" altLang="en-US" sz="2400"/>
          </a:p>
          <a:p>
            <a:pPr eaLnBrk="1" hangingPunct="1">
              <a:buFont typeface="Arial" charset="0"/>
              <a:buNone/>
            </a:pPr>
            <a:r>
              <a:rPr lang="en-US" altLang="en-US" sz="2400"/>
              <a:t>	When the fork is making a sound, </a:t>
            </a:r>
            <a:r>
              <a:rPr lang="en-US" altLang="en-US" sz="2400" b="1"/>
              <a:t>how can you make the sound stop?</a:t>
            </a:r>
          </a:p>
          <a:p>
            <a:pPr eaLnBrk="1" hangingPunct="1">
              <a:buFont typeface="Arial" charset="0"/>
              <a:buNone/>
            </a:pPr>
            <a:endParaRPr lang="en-US" altLang="en-US" sz="2400"/>
          </a:p>
          <a:p>
            <a:pPr lvl="1" eaLnBrk="1" hangingPunct="1">
              <a:buFont typeface="Arial" charset="0"/>
              <a:buNone/>
            </a:pPr>
            <a:r>
              <a:rPr lang="en-US" altLang="en-US" sz="2400" b="1"/>
              <a:t>What was making the sound?</a:t>
            </a:r>
          </a:p>
          <a:p>
            <a:pPr eaLnBrk="1" hangingPunct="1">
              <a:buFont typeface="Arial" charset="0"/>
              <a:buNone/>
            </a:pPr>
            <a:endParaRPr lang="en-US" altLang="en-US" sz="2400" b="1"/>
          </a:p>
          <a:p>
            <a:pPr eaLnBrk="1" hangingPunct="1"/>
            <a:endParaRPr lang="en-US" altLang="en-US" sz="2400">
              <a:solidFill>
                <a:srgbClr val="7F7F7F"/>
              </a:solidFill>
            </a:endParaRPr>
          </a:p>
          <a:p>
            <a:pPr algn="ctr" eaLnBrk="1" hangingPunct="1">
              <a:buFont typeface="Arial" charset="0"/>
              <a:buNone/>
            </a:pPr>
            <a:r>
              <a:rPr lang="en-US" altLang="en-US" sz="2400" b="1">
                <a:solidFill>
                  <a:schemeClr val="accent1"/>
                </a:solidFill>
                <a:latin typeface="Comic Sans MS" charset="0"/>
              </a:rPr>
              <a:t>Vibrations make sound</a:t>
            </a:r>
          </a:p>
        </p:txBody>
      </p:sp>
      <p:sp>
        <p:nvSpPr>
          <p:cNvPr id="7" name="TextBox 6"/>
          <p:cNvSpPr txBox="1"/>
          <p:nvPr/>
        </p:nvSpPr>
        <p:spPr>
          <a:xfrm>
            <a:off x="457200" y="5486400"/>
            <a:ext cx="8305800" cy="461665"/>
          </a:xfrm>
          <a:prstGeom prst="rect">
            <a:avLst/>
          </a:prstGeom>
          <a:noFill/>
          <a:ln w="19050">
            <a:solidFill>
              <a:schemeClr val="tx1"/>
            </a:solidFill>
          </a:ln>
          <a:effectLst>
            <a:outerShdw blurRad="152400" dist="317500" dir="5400000" sx="90000" sy="-19000" rotWithShape="0">
              <a:prstClr val="black">
                <a:alpha val="15000"/>
              </a:prstClr>
            </a:outerShdw>
            <a:reflection blurRad="6350" stA="50000" endA="300" endPos="90000" dir="5400000" sy="-100000" algn="bl" rotWithShape="0"/>
          </a:effectLst>
        </p:spPr>
        <p:txBody>
          <a:bodyPr>
            <a:spAutoFit/>
          </a:bodyPr>
          <a:lstStyle/>
          <a:p>
            <a:pPr eaLnBrk="1" hangingPunct="1">
              <a:defRPr/>
            </a:pPr>
            <a:r>
              <a:rPr lang="en-US" sz="2400" b="1" dirty="0">
                <a:solidFill>
                  <a:srgbClr val="FF0000"/>
                </a:solidFill>
                <a:effectLst>
                  <a:outerShdw blurRad="38100" dist="38100" dir="2700000" algn="tl">
                    <a:srgbClr val="000000">
                      <a:alpha val="43137"/>
                    </a:srgbClr>
                  </a:outerShdw>
                </a:effectLst>
                <a:latin typeface="+mj-lt"/>
                <a:ea typeface="+mn-ea"/>
              </a:rPr>
              <a:t>Warning</a:t>
            </a:r>
            <a:r>
              <a:rPr lang="en-US" sz="2400" dirty="0">
                <a:latin typeface="+mj-lt"/>
                <a:ea typeface="+mn-ea"/>
              </a:rPr>
              <a:t>: Do not touch your glasses or teeth with the tuning fork!</a:t>
            </a:r>
            <a:endParaRPr lang="en-US" dirty="0">
              <a:latin typeface="+mj-lt"/>
              <a:ea typeface="+mn-ea"/>
            </a:endParaRPr>
          </a:p>
        </p:txBody>
      </p:sp>
      <p:pic>
        <p:nvPicPr>
          <p:cNvPr id="23557" name="Content Placeholder 3" descr="tuning fork b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27800" y="1752600"/>
            <a:ext cx="2184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9155C08-3DA3-9D40-BEAB-535E9104A3AB}" type="slidenum">
              <a:rPr lang="en-US" altLang="en-US" sz="1200">
                <a:solidFill>
                  <a:srgbClr val="898989"/>
                </a:solidFill>
              </a:rPr>
              <a:pPr>
                <a:spcBef>
                  <a:spcPct val="0"/>
                </a:spcBef>
                <a:buFontTx/>
                <a:buNone/>
              </a:pPr>
              <a:t>6</a:t>
            </a:fld>
            <a:endParaRPr lang="en-US" altLang="en-US" sz="1200">
              <a:solidFill>
                <a:srgbClr val="898989"/>
              </a:solidFill>
            </a:endParaRPr>
          </a:p>
        </p:txBody>
      </p:sp>
      <p:sp>
        <p:nvSpPr>
          <p:cNvPr id="2" name="Title 1"/>
          <p:cNvSpPr>
            <a:spLocks noGrp="1"/>
          </p:cNvSpPr>
          <p:nvPr>
            <p:ph type="title" idx="4294967295"/>
          </p:nvPr>
        </p:nvSpPr>
        <p:spPr>
          <a:xfrm>
            <a:off x="457200" y="0"/>
            <a:ext cx="8229600" cy="868363"/>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What is Sound?</a:t>
            </a:r>
          </a:p>
        </p:txBody>
      </p:sp>
      <p:sp>
        <p:nvSpPr>
          <p:cNvPr id="3" name="Content Placeholder 2"/>
          <p:cNvSpPr>
            <a:spLocks noGrp="1"/>
          </p:cNvSpPr>
          <p:nvPr>
            <p:ph idx="4294967295"/>
          </p:nvPr>
        </p:nvSpPr>
        <p:spPr>
          <a:xfrm>
            <a:off x="0" y="838200"/>
            <a:ext cx="6248400" cy="3810000"/>
          </a:xfrm>
        </p:spPr>
        <p:txBody>
          <a:bodyPr/>
          <a:lstStyle/>
          <a:p>
            <a:pPr eaLnBrk="1" hangingPunct="1"/>
            <a:endParaRPr lang="en-US" altLang="en-US" sz="2400"/>
          </a:p>
          <a:p>
            <a:pPr eaLnBrk="1" hangingPunct="1"/>
            <a:r>
              <a:rPr lang="en-US" altLang="en-US" sz="2400"/>
              <a:t>Set the handle end of your tuning fork on the table top.</a:t>
            </a:r>
          </a:p>
          <a:p>
            <a:pPr eaLnBrk="1" hangingPunct="1"/>
            <a:endParaRPr lang="en-US" altLang="en-US" sz="2400"/>
          </a:p>
          <a:p>
            <a:pPr lvl="1" eaLnBrk="1" hangingPunct="1">
              <a:buFont typeface="Arial" charset="0"/>
              <a:buNone/>
            </a:pPr>
            <a:r>
              <a:rPr lang="en-US" altLang="en-US" sz="2400" b="1"/>
              <a:t>What happens?   Why?</a:t>
            </a:r>
          </a:p>
          <a:p>
            <a:pPr eaLnBrk="1" hangingPunct="1"/>
            <a:endParaRPr lang="en-US" altLang="en-US" sz="2400" b="1"/>
          </a:p>
          <a:p>
            <a:pPr eaLnBrk="1" hangingPunct="1"/>
            <a:endParaRPr lang="en-US" altLang="en-US" sz="2400" b="1"/>
          </a:p>
          <a:p>
            <a:pPr algn="ctr" eaLnBrk="1" hangingPunct="1">
              <a:buFont typeface="Arial" charset="0"/>
              <a:buNone/>
            </a:pPr>
            <a:r>
              <a:rPr lang="en-US" altLang="en-US" sz="2400" b="1">
                <a:solidFill>
                  <a:schemeClr val="accent1"/>
                </a:solidFill>
                <a:latin typeface="Comic Sans MS" charset="0"/>
              </a:rPr>
              <a:t>Sound is energy.</a:t>
            </a:r>
            <a:r>
              <a:rPr lang="en-US" altLang="en-US" sz="2000" b="1">
                <a:solidFill>
                  <a:schemeClr val="accent1"/>
                </a:solidFill>
                <a:latin typeface="Comic Sans MS" charset="0"/>
              </a:rPr>
              <a:t> </a:t>
            </a:r>
            <a:r>
              <a:rPr lang="en-US" altLang="en-US" sz="2400" b="1"/>
              <a:t>– It can make things move.</a:t>
            </a:r>
          </a:p>
        </p:txBody>
      </p:sp>
      <p:sp>
        <p:nvSpPr>
          <p:cNvPr id="7" name="TextBox 6"/>
          <p:cNvSpPr txBox="1"/>
          <p:nvPr/>
        </p:nvSpPr>
        <p:spPr>
          <a:xfrm>
            <a:off x="457200" y="5486400"/>
            <a:ext cx="8305800" cy="461665"/>
          </a:xfrm>
          <a:prstGeom prst="rect">
            <a:avLst/>
          </a:prstGeom>
          <a:noFill/>
          <a:ln w="19050">
            <a:solidFill>
              <a:schemeClr val="tx1"/>
            </a:solidFill>
          </a:ln>
          <a:effectLst>
            <a:outerShdw blurRad="152400" dist="317500" dir="5400000" sx="90000" sy="-19000" rotWithShape="0">
              <a:prstClr val="black">
                <a:alpha val="15000"/>
              </a:prstClr>
            </a:outerShdw>
            <a:reflection blurRad="6350" stA="50000" endA="300" endPos="90000" dir="5400000" sy="-100000" algn="bl" rotWithShape="0"/>
          </a:effectLst>
        </p:spPr>
        <p:txBody>
          <a:bodyPr>
            <a:spAutoFit/>
          </a:bodyPr>
          <a:lstStyle/>
          <a:p>
            <a:pPr eaLnBrk="1" hangingPunct="1">
              <a:defRPr/>
            </a:pPr>
            <a:r>
              <a:rPr lang="en-US" sz="2400" b="1" dirty="0">
                <a:solidFill>
                  <a:srgbClr val="FF0000"/>
                </a:solidFill>
                <a:effectLst>
                  <a:outerShdw blurRad="38100" dist="38100" dir="2700000" algn="tl">
                    <a:srgbClr val="000000">
                      <a:alpha val="43137"/>
                    </a:srgbClr>
                  </a:outerShdw>
                </a:effectLst>
                <a:latin typeface="+mj-lt"/>
                <a:ea typeface="+mn-ea"/>
              </a:rPr>
              <a:t>Warning</a:t>
            </a:r>
            <a:r>
              <a:rPr lang="en-US" sz="2400" dirty="0">
                <a:latin typeface="+mj-lt"/>
                <a:ea typeface="+mn-ea"/>
              </a:rPr>
              <a:t>: Do not touch your glasses or teeth with the tuning fork!</a:t>
            </a:r>
            <a:endParaRPr lang="en-US" dirty="0">
              <a:latin typeface="+mj-lt"/>
              <a:ea typeface="+mn-ea"/>
            </a:endParaRPr>
          </a:p>
        </p:txBody>
      </p:sp>
      <p:pic>
        <p:nvPicPr>
          <p:cNvPr id="25605" name="Content Placeholder 3" descr="tuning fork b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27800" y="1752600"/>
            <a:ext cx="2184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11AF824-3C4E-A748-AEFF-411E40E6ED52}" type="slidenum">
              <a:rPr lang="en-US" altLang="en-US" sz="1200">
                <a:solidFill>
                  <a:srgbClr val="898989"/>
                </a:solidFill>
              </a:rPr>
              <a:pPr>
                <a:spcBef>
                  <a:spcPct val="0"/>
                </a:spcBef>
                <a:buFontTx/>
                <a:buNone/>
              </a:pPr>
              <a:t>7</a:t>
            </a:fld>
            <a:endParaRPr lang="en-US" altLang="en-US" sz="1200">
              <a:solidFill>
                <a:srgbClr val="898989"/>
              </a:solidFill>
            </a:endParaRPr>
          </a:p>
        </p:txBody>
      </p:sp>
      <p:sp>
        <p:nvSpPr>
          <p:cNvPr id="2" name="Title 1"/>
          <p:cNvSpPr>
            <a:spLocks noGrp="1"/>
          </p:cNvSpPr>
          <p:nvPr>
            <p:ph type="title"/>
          </p:nvPr>
        </p:nvSpPr>
        <p:spPr>
          <a:xfrm>
            <a:off x="457200" y="0"/>
            <a:ext cx="8229600" cy="868363"/>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What is Sound?</a:t>
            </a:r>
          </a:p>
        </p:txBody>
      </p:sp>
      <p:sp>
        <p:nvSpPr>
          <p:cNvPr id="3" name="Content Placeholder 2"/>
          <p:cNvSpPr>
            <a:spLocks noGrp="1"/>
          </p:cNvSpPr>
          <p:nvPr>
            <p:ph idx="1"/>
          </p:nvPr>
        </p:nvSpPr>
        <p:spPr>
          <a:xfrm>
            <a:off x="381000" y="1295400"/>
            <a:ext cx="6019800" cy="2895600"/>
          </a:xfrm>
        </p:spPr>
        <p:txBody>
          <a:bodyPr>
            <a:noAutofit/>
          </a:bodyPr>
          <a:lstStyle/>
          <a:p>
            <a:pPr eaLnBrk="1" hangingPunct="1">
              <a:defRPr/>
            </a:pPr>
            <a:r>
              <a:rPr lang="en-US" sz="2400" dirty="0"/>
              <a:t>One student hangs a ping pong ball from the string. </a:t>
            </a:r>
          </a:p>
          <a:p>
            <a:pPr eaLnBrk="1" hangingPunct="1">
              <a:defRPr/>
            </a:pPr>
            <a:r>
              <a:rPr lang="en-US" sz="2400" dirty="0"/>
              <a:t>Another student gently touches </a:t>
            </a:r>
            <a:r>
              <a:rPr lang="en-US" sz="2400" i="1" u="sng" dirty="0"/>
              <a:t>the quiet </a:t>
            </a:r>
            <a:r>
              <a:rPr lang="en-US" sz="2400" dirty="0"/>
              <a:t>tuning fork to the ping pong ball.</a:t>
            </a:r>
          </a:p>
          <a:p>
            <a:pPr eaLnBrk="1" hangingPunct="1">
              <a:defRPr/>
            </a:pPr>
            <a:endParaRPr lang="en-US" sz="2400" dirty="0"/>
          </a:p>
          <a:p>
            <a:pPr eaLnBrk="1" hangingPunct="1">
              <a:buFont typeface="Arial" charset="0"/>
              <a:buNone/>
              <a:defRPr/>
            </a:pPr>
            <a:r>
              <a:rPr lang="en-US" sz="2400" b="1" dirty="0">
                <a:effectLst>
                  <a:outerShdw blurRad="38100" dist="38100" dir="2700000" algn="tl">
                    <a:srgbClr val="FFFFFF"/>
                  </a:outerShdw>
                </a:effectLst>
              </a:rPr>
              <a:t>What do you observe?</a:t>
            </a:r>
            <a:endParaRPr lang="en-US" sz="2400" b="1" dirty="0">
              <a:solidFill>
                <a:srgbClr val="7F7F7F"/>
              </a:solidFill>
            </a:endParaRPr>
          </a:p>
        </p:txBody>
      </p:sp>
      <p:pic>
        <p:nvPicPr>
          <p:cNvPr id="27652" name="Content Placeholder 3" descr="tuning fork b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00800" y="838200"/>
            <a:ext cx="230981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5486400"/>
            <a:ext cx="8305800" cy="461665"/>
          </a:xfrm>
          <a:prstGeom prst="rect">
            <a:avLst/>
          </a:prstGeom>
          <a:noFill/>
          <a:ln w="19050">
            <a:solidFill>
              <a:schemeClr val="tx1"/>
            </a:solidFill>
          </a:ln>
          <a:effectLst>
            <a:outerShdw blurRad="152400" dist="317500" dir="5400000" sx="90000" sy="-19000" rotWithShape="0">
              <a:prstClr val="black">
                <a:alpha val="15000"/>
              </a:prstClr>
            </a:outerShdw>
            <a:reflection blurRad="6350" stA="50000" endA="300" endPos="90000" dir="5400000" sy="-100000" algn="bl" rotWithShape="0"/>
          </a:effectLst>
        </p:spPr>
        <p:txBody>
          <a:bodyPr>
            <a:spAutoFit/>
          </a:bodyPr>
          <a:lstStyle/>
          <a:p>
            <a:pPr eaLnBrk="1" hangingPunct="1">
              <a:defRPr/>
            </a:pPr>
            <a:r>
              <a:rPr lang="en-US" sz="2400" b="1" dirty="0">
                <a:solidFill>
                  <a:srgbClr val="FF0000"/>
                </a:solidFill>
                <a:effectLst>
                  <a:outerShdw blurRad="38100" dist="38100" dir="2700000" algn="tl">
                    <a:srgbClr val="000000">
                      <a:alpha val="43137"/>
                    </a:srgbClr>
                  </a:outerShdw>
                </a:effectLst>
                <a:latin typeface="+mj-lt"/>
                <a:ea typeface="+mn-ea"/>
              </a:rPr>
              <a:t>Warning</a:t>
            </a:r>
            <a:r>
              <a:rPr lang="en-US" sz="2400" dirty="0">
                <a:latin typeface="+mj-lt"/>
                <a:ea typeface="+mn-ea"/>
              </a:rPr>
              <a:t>: Do not touch your glasses or teeth with the tuning fork!</a:t>
            </a:r>
            <a:endParaRPr lang="en-US" dirty="0">
              <a:latin typeface="+mj-lt"/>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E8A2D262-9882-CA4D-9EE6-9619BC4F74DA}" type="slidenum">
              <a:rPr lang="en-US" altLang="en-US" sz="1200">
                <a:solidFill>
                  <a:srgbClr val="898989"/>
                </a:solidFill>
              </a:rPr>
              <a:pPr>
                <a:spcBef>
                  <a:spcPct val="0"/>
                </a:spcBef>
                <a:buFontTx/>
                <a:buNone/>
              </a:pPr>
              <a:t>8</a:t>
            </a:fld>
            <a:endParaRPr lang="en-US" altLang="en-US" sz="1200">
              <a:solidFill>
                <a:srgbClr val="898989"/>
              </a:solidFill>
            </a:endParaRPr>
          </a:p>
        </p:txBody>
      </p:sp>
      <p:sp>
        <p:nvSpPr>
          <p:cNvPr id="2" name="Title 1"/>
          <p:cNvSpPr>
            <a:spLocks noGrp="1"/>
          </p:cNvSpPr>
          <p:nvPr>
            <p:ph type="title" idx="4294967295"/>
          </p:nvPr>
        </p:nvSpPr>
        <p:spPr>
          <a:xfrm>
            <a:off x="457200" y="0"/>
            <a:ext cx="8229600" cy="868363"/>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What is Sound?</a:t>
            </a:r>
          </a:p>
        </p:txBody>
      </p:sp>
      <p:sp>
        <p:nvSpPr>
          <p:cNvPr id="3" name="Content Placeholder 2"/>
          <p:cNvSpPr>
            <a:spLocks noGrp="1"/>
          </p:cNvSpPr>
          <p:nvPr>
            <p:ph idx="4294967295"/>
          </p:nvPr>
        </p:nvSpPr>
        <p:spPr>
          <a:xfrm>
            <a:off x="0" y="914400"/>
            <a:ext cx="5867400" cy="3124200"/>
          </a:xfrm>
        </p:spPr>
        <p:txBody>
          <a:bodyPr/>
          <a:lstStyle/>
          <a:p>
            <a:pPr eaLnBrk="1" hangingPunct="1">
              <a:buFont typeface="Arial" charset="0"/>
              <a:buNone/>
            </a:pPr>
            <a:endParaRPr lang="en-US" altLang="en-US" sz="2400" b="1">
              <a:solidFill>
                <a:schemeClr val="accent1"/>
              </a:solidFill>
              <a:latin typeface="Comic Sans MS" charset="0"/>
            </a:endParaRPr>
          </a:p>
          <a:p>
            <a:pPr eaLnBrk="1" hangingPunct="1"/>
            <a:r>
              <a:rPr lang="en-US" altLang="en-US" sz="2400"/>
              <a:t>Strike the tuning fork so that it is making a sound.</a:t>
            </a:r>
          </a:p>
          <a:p>
            <a:pPr eaLnBrk="1" hangingPunct="1"/>
            <a:r>
              <a:rPr lang="en-US" altLang="en-US" sz="2400"/>
              <a:t>Have a student touch the tuning fork to the ping pong ball again.</a:t>
            </a:r>
          </a:p>
          <a:p>
            <a:pPr algn="ctr" eaLnBrk="1" hangingPunct="1">
              <a:buFont typeface="Arial" charset="0"/>
              <a:buNone/>
            </a:pPr>
            <a:r>
              <a:rPr lang="en-US" altLang="en-US" sz="2400" b="1"/>
              <a:t>What happens?</a:t>
            </a:r>
          </a:p>
          <a:p>
            <a:pPr algn="ctr" eaLnBrk="1" hangingPunct="1">
              <a:buFont typeface="Arial" charset="0"/>
              <a:buNone/>
            </a:pPr>
            <a:r>
              <a:rPr lang="en-US" altLang="en-US" sz="2400" b="1"/>
              <a:t>Why is this?</a:t>
            </a:r>
          </a:p>
          <a:p>
            <a:pPr eaLnBrk="1" hangingPunct="1"/>
            <a:endParaRPr lang="en-US" altLang="en-US" sz="2400">
              <a:solidFill>
                <a:srgbClr val="7F7F7F"/>
              </a:solidFill>
            </a:endParaRPr>
          </a:p>
          <a:p>
            <a:pPr eaLnBrk="1" hangingPunct="1">
              <a:buFont typeface="Arial" charset="0"/>
              <a:buNone/>
            </a:pPr>
            <a:r>
              <a:rPr lang="en-US" altLang="en-US" sz="2400" b="1">
                <a:solidFill>
                  <a:schemeClr val="accent1"/>
                </a:solidFill>
                <a:latin typeface="Comic Sans MS" charset="0"/>
              </a:rPr>
              <a:t>	Sound is energy.</a:t>
            </a:r>
            <a:r>
              <a:rPr lang="en-US" altLang="en-US" sz="2000" b="1">
                <a:solidFill>
                  <a:schemeClr val="accent1"/>
                </a:solidFill>
                <a:latin typeface="Comic Sans MS" charset="0"/>
              </a:rPr>
              <a:t> </a:t>
            </a:r>
            <a:r>
              <a:rPr lang="en-US" altLang="en-US" sz="2400" b="1"/>
              <a:t>– It can make things move.</a:t>
            </a:r>
          </a:p>
        </p:txBody>
      </p:sp>
      <p:pic>
        <p:nvPicPr>
          <p:cNvPr id="29700" name="Content Placeholder 3" descr="tuning fork b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48400" y="914400"/>
            <a:ext cx="2438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5486400"/>
            <a:ext cx="8305800" cy="461665"/>
          </a:xfrm>
          <a:prstGeom prst="rect">
            <a:avLst/>
          </a:prstGeom>
          <a:noFill/>
          <a:ln w="19050">
            <a:solidFill>
              <a:schemeClr val="tx1"/>
            </a:solidFill>
          </a:ln>
          <a:effectLst>
            <a:outerShdw blurRad="152400" dist="317500" dir="5400000" sx="90000" sy="-19000" rotWithShape="0">
              <a:prstClr val="black">
                <a:alpha val="15000"/>
              </a:prstClr>
            </a:outerShdw>
            <a:reflection blurRad="6350" stA="50000" endA="300" endPos="90000" dir="5400000" sy="-100000" algn="bl" rotWithShape="0"/>
          </a:effectLst>
        </p:spPr>
        <p:txBody>
          <a:bodyPr>
            <a:spAutoFit/>
          </a:bodyPr>
          <a:lstStyle/>
          <a:p>
            <a:pPr eaLnBrk="1" hangingPunct="1">
              <a:defRPr/>
            </a:pPr>
            <a:r>
              <a:rPr lang="en-US" sz="2400" b="1" dirty="0">
                <a:solidFill>
                  <a:srgbClr val="FF0000"/>
                </a:solidFill>
                <a:effectLst>
                  <a:outerShdw blurRad="38100" dist="38100" dir="2700000" algn="tl">
                    <a:srgbClr val="000000">
                      <a:alpha val="43137"/>
                    </a:srgbClr>
                  </a:outerShdw>
                </a:effectLst>
                <a:latin typeface="+mj-lt"/>
                <a:ea typeface="+mn-ea"/>
              </a:rPr>
              <a:t>Warning</a:t>
            </a:r>
            <a:r>
              <a:rPr lang="en-US" sz="2400" dirty="0">
                <a:latin typeface="+mj-lt"/>
                <a:ea typeface="+mn-ea"/>
              </a:rPr>
              <a:t>: Do not touch your glasses or teeth with the tuning fork!</a:t>
            </a:r>
            <a:endParaRPr lang="en-US" dirty="0">
              <a:latin typeface="+mj-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DBFE884-6F43-494A-B431-7E3178A393CC}" type="slidenum">
              <a:rPr lang="en-US" altLang="en-US" sz="1200">
                <a:solidFill>
                  <a:srgbClr val="898989"/>
                </a:solidFill>
              </a:rPr>
              <a:pPr>
                <a:spcBef>
                  <a:spcPct val="0"/>
                </a:spcBef>
                <a:buFontTx/>
                <a:buNone/>
              </a:pPr>
              <a:t>9</a:t>
            </a:fld>
            <a:endParaRPr lang="en-US" altLang="en-US" sz="1200">
              <a:solidFill>
                <a:srgbClr val="898989"/>
              </a:solidFill>
            </a:endParaRPr>
          </a:p>
        </p:txBody>
      </p:sp>
      <p:sp>
        <p:nvSpPr>
          <p:cNvPr id="2" name="Title 1"/>
          <p:cNvSpPr>
            <a:spLocks noGrp="1"/>
          </p:cNvSpPr>
          <p:nvPr>
            <p:ph type="title"/>
          </p:nvPr>
        </p:nvSpPr>
        <p:spPr>
          <a:xfrm>
            <a:off x="381000" y="76200"/>
            <a:ext cx="8229600" cy="762000"/>
          </a:xfrm>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Your ear</a:t>
            </a:r>
          </a:p>
        </p:txBody>
      </p:sp>
      <p:grpSp>
        <p:nvGrpSpPr>
          <p:cNvPr id="31747" name="Content Placeholder 5"/>
          <p:cNvGrpSpPr>
            <a:grpSpLocks noGrp="1"/>
          </p:cNvGrpSpPr>
          <p:nvPr/>
        </p:nvGrpSpPr>
        <p:grpSpPr bwMode="auto">
          <a:xfrm>
            <a:off x="0" y="1001713"/>
            <a:ext cx="9144000" cy="5932487"/>
            <a:chOff x="1295400" y="685799"/>
            <a:chExt cx="7772319" cy="5783263"/>
          </a:xfrm>
        </p:grpSpPr>
        <p:grpSp>
          <p:nvGrpSpPr>
            <p:cNvPr id="31748" name="Group 5"/>
            <p:cNvGrpSpPr>
              <a:grpSpLocks/>
            </p:cNvGrpSpPr>
            <p:nvPr/>
          </p:nvGrpSpPr>
          <p:grpSpPr bwMode="auto">
            <a:xfrm>
              <a:off x="1295400" y="685799"/>
              <a:ext cx="7772319" cy="5712571"/>
              <a:chOff x="-228602" y="609600"/>
              <a:chExt cx="7772319" cy="5712571"/>
            </a:xfrm>
          </p:grpSpPr>
          <p:pic>
            <p:nvPicPr>
              <p:cNvPr id="317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842076" y="-379470"/>
                <a:ext cx="5630963" cy="777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163197" y="609600"/>
                <a:ext cx="380520" cy="3352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grpSp>
        <p:sp>
          <p:nvSpPr>
            <p:cNvPr id="31749" name="TextBox 7"/>
            <p:cNvSpPr txBox="1">
              <a:spLocks noChangeArrowheads="1"/>
            </p:cNvSpPr>
            <p:nvPr/>
          </p:nvSpPr>
          <p:spPr bwMode="auto">
            <a:xfrm>
              <a:off x="6019513" y="6171929"/>
              <a:ext cx="2972642" cy="29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400">
                  <a:hlinkClick r:id="rId4"/>
                </a:rPr>
                <a:t>http://www.dangerousdecibels.org</a:t>
              </a:r>
              <a:r>
                <a:rPr lang="en-US" altLang="en-US" sz="1400"/>
                <a:t>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3352</Words>
  <Application>Microsoft Macintosh PowerPoint</Application>
  <PresentationFormat>On-screen Show (4:3)</PresentationFormat>
  <Paragraphs>404</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Comic Sans MS</vt:lpstr>
      <vt:lpstr>Tahoma</vt:lpstr>
      <vt:lpstr>Wingdings</vt:lpstr>
      <vt:lpstr>Office Theme</vt:lpstr>
      <vt:lpstr>Sound and Music</vt:lpstr>
      <vt:lpstr>What is Sound?</vt:lpstr>
      <vt:lpstr>What is Sound?</vt:lpstr>
      <vt:lpstr>What is Sound?</vt:lpstr>
      <vt:lpstr>What is Sound?</vt:lpstr>
      <vt:lpstr>What is Sound?</vt:lpstr>
      <vt:lpstr>What is Sound?</vt:lpstr>
      <vt:lpstr>What is Sound?</vt:lpstr>
      <vt:lpstr>Your ear</vt:lpstr>
      <vt:lpstr>How We Hear</vt:lpstr>
      <vt:lpstr>How We Hear</vt:lpstr>
      <vt:lpstr>How We Hear</vt:lpstr>
      <vt:lpstr>How We Hear</vt:lpstr>
      <vt:lpstr>PowerPoint Presentation</vt:lpstr>
      <vt:lpstr>How We Hear</vt:lpstr>
      <vt:lpstr>PowerPoint Presentation</vt:lpstr>
      <vt:lpstr>The Inner Ear</vt:lpstr>
      <vt:lpstr>Here is a normal hair bundle.</vt:lpstr>
      <vt:lpstr>What could have caused this?</vt:lpstr>
      <vt:lpstr>Build a Model</vt:lpstr>
      <vt:lpstr>Build a Model</vt:lpstr>
      <vt:lpstr>Build a Model</vt:lpstr>
      <vt:lpstr> Your Ear</vt:lpstr>
      <vt:lpstr>Your Voices</vt:lpstr>
      <vt:lpstr>Straw Instrument cup instrument as alternative</vt:lpstr>
      <vt:lpstr>Straw Instrument</vt:lpstr>
      <vt:lpstr>Straw Instrument</vt:lpstr>
      <vt:lpstr>Straw Instrument</vt:lpstr>
      <vt:lpstr>Sound travels</vt:lpstr>
      <vt:lpstr>Sound travels</vt:lpstr>
      <vt:lpstr>Straw Instrument</vt:lpstr>
      <vt:lpstr>Straw Instrument</vt:lpstr>
      <vt:lpstr>Straw Instrument</vt:lpstr>
      <vt:lpstr>Straw Instrument</vt:lpstr>
      <vt:lpstr>Resonance</vt:lpstr>
      <vt:lpstr>Pasta Demo</vt:lpstr>
      <vt:lpstr>Resonance</vt:lpstr>
      <vt:lpstr>Straw resonance</vt:lpstr>
      <vt:lpstr>Cup Instrument</vt:lpstr>
      <vt:lpstr>Cup Instrument</vt:lpstr>
      <vt:lpstr>PowerPoint Presentation</vt:lpstr>
    </vt:vector>
  </TitlesOfParts>
  <Company>뿿얰뿿씐뿿횄</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and Music</dc:title>
  <dc:creator>Jane Nelson</dc:creator>
  <cp:lastModifiedBy>Keeta Jones</cp:lastModifiedBy>
  <cp:revision>82</cp:revision>
  <dcterms:created xsi:type="dcterms:W3CDTF">2011-05-23T17:50:00Z</dcterms:created>
  <dcterms:modified xsi:type="dcterms:W3CDTF">2016-10-26T16:40:49Z</dcterms:modified>
</cp:coreProperties>
</file>